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58" r:id="rId10"/>
    <p:sldId id="259" r:id="rId11"/>
    <p:sldId id="273" r:id="rId12"/>
    <p:sldId id="260" r:id="rId13"/>
    <p:sldId id="261" r:id="rId14"/>
    <p:sldId id="262" r:id="rId15"/>
    <p:sldId id="263" r:id="rId16"/>
    <p:sldId id="274" r:id="rId17"/>
    <p:sldId id="275" r:id="rId18"/>
    <p:sldId id="276" r:id="rId19"/>
    <p:sldId id="264" r:id="rId20"/>
    <p:sldId id="277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0B623-F808-4991-9548-E42DFB1CCADF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2DFE8-B97D-408F-B50F-2E592C13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4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http://softwaretestingbank.blogspot.com/2009/05/function-points.html.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5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4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7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– Staring down the backlog – from http://www.solutionsiq.com/resources/agileiq-blog/?Tag=Product%20Backlog.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1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17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4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http://hdwallpapersuk.com/high-quality-hd-wallpapers/.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 taken from http://izquotes.com/quote/299177.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Winston</a:t>
            </a:r>
            <a:r>
              <a:rPr lang="en-US" baseline="0" dirty="0" smtClean="0"/>
              <a:t> Churchill image from http://www.quick-break.net/1876/quotes/you_can_always_count_on_americans_do_the_the_right_thing_-_winston_churchill.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8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7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7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0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425575"/>
            <a:ext cx="3429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Quality Metrics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4 in </a:t>
            </a:r>
            <a:r>
              <a:rPr lang="en-US" dirty="0" err="1" smtClean="0"/>
              <a:t>Kan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1026" name="Picture 2" descr="http://4.bp.blogspot.com/_P9KXFeLS968/Sh6uY7r4nTI/AAAAAAAAAFI/g5BD6hboHfg/s320/picCh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1085"/>
            <a:ext cx="29622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212068"/>
            <a:ext cx="236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you measure?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Satisfaction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Often a 5-point scale:</a:t>
            </a:r>
          </a:p>
          <a:p>
            <a:r>
              <a:rPr lang="en-US" dirty="0" smtClean="0"/>
              <a:t>Can be overall, or</a:t>
            </a:r>
          </a:p>
          <a:p>
            <a:r>
              <a:rPr lang="en-US" dirty="0" smtClean="0"/>
              <a:t>For specific qualities.</a:t>
            </a:r>
          </a:p>
          <a:p>
            <a:r>
              <a:rPr lang="en-US" dirty="0" smtClean="0"/>
              <a:t>HP uses “FURPS”:</a:t>
            </a:r>
          </a:p>
          <a:p>
            <a:pPr lvl="1"/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Service</a:t>
            </a:r>
          </a:p>
          <a:p>
            <a:endParaRPr lang="en-US" dirty="0"/>
          </a:p>
        </p:txBody>
      </p:sp>
      <p:pic>
        <p:nvPicPr>
          <p:cNvPr id="2050" name="Picture 2" descr="C:\Users\chenowet\Pictures\Kan p 98 - 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4" y="1524000"/>
            <a:ext cx="2964723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expressed to the customer as a question, in different ways:</a:t>
            </a:r>
          </a:p>
          <a:p>
            <a:r>
              <a:rPr lang="en-US" dirty="0" smtClean="0"/>
              <a:t>Completely satisfied?</a:t>
            </a:r>
          </a:p>
          <a:p>
            <a:r>
              <a:rPr lang="en-US" dirty="0" smtClean="0"/>
              <a:t>Satisfied?</a:t>
            </a:r>
          </a:p>
          <a:p>
            <a:r>
              <a:rPr lang="en-US" dirty="0" smtClean="0"/>
              <a:t>Dissatisfied?</a:t>
            </a:r>
          </a:p>
          <a:p>
            <a:r>
              <a:rPr lang="en-US" dirty="0" smtClean="0"/>
              <a:t>Neutral or worse?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3352800"/>
            <a:ext cx="2743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90148" y="3200400"/>
            <a:ext cx="261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commonly asked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scope of the 3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subset relationships</a:t>
            </a:r>
            <a:endParaRPr lang="en-US" dirty="0"/>
          </a:p>
        </p:txBody>
      </p:sp>
      <p:pic>
        <p:nvPicPr>
          <p:cNvPr id="3074" name="Picture 2" descr="C:\Users\chenowet\Pictures\Kan p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708275"/>
            <a:ext cx="45593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quality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The model is from machine testing</a:t>
            </a:r>
          </a:p>
          <a:p>
            <a:r>
              <a:rPr lang="en-US" dirty="0" smtClean="0"/>
              <a:t>We look at defect arrival pattern.</a:t>
            </a:r>
          </a:p>
          <a:p>
            <a:r>
              <a:rPr lang="en-US" dirty="0" smtClean="0"/>
              <a:t>Good – arrivals stabilize at low level!</a:t>
            </a:r>
            <a:endParaRPr lang="en-US" dirty="0"/>
          </a:p>
        </p:txBody>
      </p:sp>
      <p:pic>
        <p:nvPicPr>
          <p:cNvPr id="4098" name="Picture 2" descr="C:\Users\chenowet\Pictures\Kan p 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733925" cy="40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software, can track in all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0419" cy="4525963"/>
          </a:xfrm>
        </p:spPr>
        <p:txBody>
          <a:bodyPr/>
          <a:lstStyle/>
          <a:p>
            <a:r>
              <a:rPr lang="en-US" dirty="0" smtClean="0"/>
              <a:t>Moving from phase to phase, this also yields defect </a:t>
            </a:r>
            <a:r>
              <a:rPr lang="en-US" b="1" dirty="0" smtClean="0"/>
              <a:t>removal </a:t>
            </a:r>
            <a:r>
              <a:rPr lang="en-US" dirty="0" smtClean="0"/>
              <a:t>rates.</a:t>
            </a:r>
          </a:p>
          <a:p>
            <a:r>
              <a:rPr lang="en-US" dirty="0" smtClean="0"/>
              <a:t>Which of these patterns is better?</a:t>
            </a:r>
            <a:endParaRPr lang="en-US" dirty="0"/>
          </a:p>
        </p:txBody>
      </p:sp>
      <p:pic>
        <p:nvPicPr>
          <p:cNvPr id="5122" name="Picture 2" descr="C:\Users\chenowet\Pictures\Kan p 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19" y="1676400"/>
            <a:ext cx="4621212" cy="4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it in a good way…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“Phase effectiveness”</a:t>
            </a:r>
          </a:p>
          <a:p>
            <a:r>
              <a:rPr lang="en-US" dirty="0" smtClean="0"/>
              <a:t>Tall bars = low number of defects escaped</a:t>
            </a:r>
            <a:endParaRPr lang="en-US" dirty="0"/>
          </a:p>
        </p:txBody>
      </p:sp>
      <p:pic>
        <p:nvPicPr>
          <p:cNvPr id="6146" name="Picture 2" descr="C:\Users\chenowet\Pictures\Kan p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4764087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– worth measuring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metrics looked at carefully:</a:t>
            </a:r>
          </a:p>
          <a:p>
            <a:pPr lvl="1"/>
            <a:r>
              <a:rPr lang="en-US" dirty="0" smtClean="0"/>
              <a:t>Fix backlog and backlog management index</a:t>
            </a:r>
          </a:p>
          <a:p>
            <a:pPr lvl="1"/>
            <a:r>
              <a:rPr lang="en-US" dirty="0" smtClean="0"/>
              <a:t>Fix response time and fix responsiveness</a:t>
            </a:r>
          </a:p>
          <a:p>
            <a:pPr lvl="1"/>
            <a:r>
              <a:rPr lang="en-US" dirty="0" smtClean="0"/>
              <a:t>Percent delinquent fixes</a:t>
            </a:r>
          </a:p>
          <a:p>
            <a:pPr lvl="1"/>
            <a:r>
              <a:rPr lang="en-US" dirty="0" smtClean="0"/>
              <a:t>Fix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versus closed problems</a:t>
            </a:r>
          </a:p>
          <a:p>
            <a:r>
              <a:rPr lang="en-US" dirty="0" smtClean="0"/>
              <a:t>Backlog management index by month</a:t>
            </a:r>
            <a:endParaRPr lang="en-US" dirty="0"/>
          </a:p>
        </p:txBody>
      </p:sp>
      <p:pic>
        <p:nvPicPr>
          <p:cNvPr id="3074" name="Picture 2" descr="http://www.solutionsiq.com/Portals/93486/images/recognizing-bottlenecks-in-product-backlog-scrum-agile-software-develop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response time / 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time of all problems from open to closed</a:t>
            </a:r>
          </a:p>
          <a:p>
            <a:r>
              <a:rPr lang="en-US" dirty="0" smtClean="0"/>
              <a:t>Believed short response times </a:t>
            </a:r>
            <a:r>
              <a:rPr lang="en-US" dirty="0" smtClean="0">
                <a:sym typeface="Wingdings" panose="05000000000000000000" pitchFamily="2" charset="2"/>
              </a:rPr>
              <a:t> customer satisfaction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Closely related – percent “delinquent” fixes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Number of defective fixes:</a:t>
            </a:r>
          </a:p>
          <a:p>
            <a:pPr lvl="1"/>
            <a:r>
              <a:rPr lang="en-US" dirty="0" smtClean="0"/>
              <a:t>Didn’t fix the reported problem, or</a:t>
            </a:r>
          </a:p>
          <a:p>
            <a:pPr lvl="1"/>
            <a:r>
              <a:rPr lang="en-US" dirty="0" smtClean="0"/>
              <a:t>Fixed it but injected a new defect.</a:t>
            </a:r>
            <a:endParaRPr lang="en-US" dirty="0"/>
          </a:p>
        </p:txBody>
      </p:sp>
      <p:pic>
        <p:nvPicPr>
          <p:cNvPr id="7170" name="Picture 2" descr="C:\Users\chenowet\Pictures\Kan p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470376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if it’s “quality”?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Mean time to failure</a:t>
            </a:r>
          </a:p>
          <a:p>
            <a:r>
              <a:rPr lang="en-US" sz="2800" dirty="0" smtClean="0"/>
              <a:t>Defect density</a:t>
            </a:r>
          </a:p>
          <a:p>
            <a:r>
              <a:rPr lang="en-US" sz="2800" dirty="0" smtClean="0"/>
              <a:t>Customer problems</a:t>
            </a:r>
          </a:p>
          <a:p>
            <a:r>
              <a:rPr lang="en-US" sz="2800" dirty="0" smtClean="0"/>
              <a:t>Customer satisfaction</a:t>
            </a:r>
            <a:endParaRPr lang="en-US" sz="2800" dirty="0"/>
          </a:p>
        </p:txBody>
      </p:sp>
      <p:pic>
        <p:nvPicPr>
          <p:cNvPr id="1026" name="Picture 2" descr="http://hdwallpapersuk.com/wp-content/uploads/2014/01/hd-wallpapers-303-high-quality-torrent-download-1920x1200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77" y="1600200"/>
            <a:ext cx="4583723" cy="28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4495800"/>
            <a:ext cx="269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you see “quality”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“metrics programs”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Ok, we all have different ones!</a:t>
            </a:r>
          </a:p>
          <a:p>
            <a:r>
              <a:rPr lang="en-US" dirty="0" smtClean="0"/>
              <a:t>Motorola, for example:</a:t>
            </a:r>
          </a:p>
          <a:p>
            <a:pPr lvl="1"/>
            <a:r>
              <a:rPr lang="en-US" dirty="0" smtClean="0"/>
              <a:t>Includes “SEA” – Schedule Estimation Accuracy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HP:</a:t>
            </a:r>
          </a:p>
          <a:p>
            <a:pPr lvl="1"/>
            <a:r>
              <a:rPr lang="en-US" dirty="0" smtClean="0"/>
              <a:t>Average fixed defects/working day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IBM Rochester:</a:t>
            </a:r>
          </a:p>
          <a:p>
            <a:pPr lvl="1"/>
            <a:r>
              <a:rPr lang="en-US" dirty="0" smtClean="0"/>
              <a:t>Fix response time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4495800" cy="1143000"/>
          </a:xfrm>
        </p:spPr>
        <p:txBody>
          <a:bodyPr/>
          <a:lstStyle/>
          <a:p>
            <a:r>
              <a:rPr lang="en-US" dirty="0" smtClean="0"/>
              <a:t>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Needs consistency</a:t>
            </a:r>
          </a:p>
          <a:p>
            <a:r>
              <a:rPr lang="en-US" dirty="0" smtClean="0"/>
              <a:t>Should be targeted</a:t>
            </a:r>
          </a:p>
          <a:p>
            <a:r>
              <a:rPr lang="en-US" dirty="0" smtClean="0"/>
              <a:t>Often use forms and checklists</a:t>
            </a:r>
            <a:endParaRPr lang="en-US" dirty="0" smtClean="0"/>
          </a:p>
          <a:p>
            <a:r>
              <a:rPr lang="en-US" dirty="0" smtClean="0"/>
              <a:t>See pp 117 - 123</a:t>
            </a:r>
            <a:endParaRPr lang="en-US" dirty="0"/>
          </a:p>
        </p:txBody>
      </p:sp>
      <p:pic>
        <p:nvPicPr>
          <p:cNvPr id="8194" name="Picture 2" descr="C:\Users\chenowet\Pictures\Kan p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840228"/>
            <a:ext cx="4776787" cy="59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do you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formal are your measurements?</a:t>
            </a:r>
          </a:p>
          <a:p>
            <a:r>
              <a:rPr lang="en-US" dirty="0" smtClean="0"/>
              <a:t>How consistently applied?</a:t>
            </a:r>
          </a:p>
          <a:p>
            <a:r>
              <a:rPr lang="en-US" dirty="0" smtClean="0"/>
              <a:t>How much time does it take?</a:t>
            </a:r>
          </a:p>
          <a:p>
            <a:r>
              <a:rPr lang="en-US" dirty="0" smtClean="0"/>
              <a:t>Who reviews the data?</a:t>
            </a:r>
          </a:p>
          <a:p>
            <a:r>
              <a:rPr lang="en-US" dirty="0" smtClean="0"/>
              <a:t>Who makes process changes?</a:t>
            </a:r>
          </a:p>
          <a:p>
            <a:endParaRPr lang="en-US" dirty="0"/>
          </a:p>
          <a:p>
            <a:r>
              <a:rPr lang="en-US" dirty="0" smtClean="0"/>
              <a:t>See </a:t>
            </a:r>
            <a:r>
              <a:rPr lang="en-US" dirty="0" err="1" smtClean="0"/>
              <a:t>Kan’s</a:t>
            </a:r>
            <a:r>
              <a:rPr lang="en-US" dirty="0" smtClean="0"/>
              <a:t> “Recommendations for small organizations,” pp 124-5.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ANSI 982.2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error</a:t>
            </a:r>
            <a:r>
              <a:rPr lang="en-US" dirty="0" smtClean="0"/>
              <a:t> is a human mistake that results in incorrect software.</a:t>
            </a:r>
          </a:p>
          <a:p>
            <a:r>
              <a:rPr lang="en-US" dirty="0" smtClean="0"/>
              <a:t>The resulting </a:t>
            </a:r>
            <a:r>
              <a:rPr lang="en-US" b="1" dirty="0" smtClean="0"/>
              <a:t>fault</a:t>
            </a:r>
            <a:r>
              <a:rPr lang="en-US" dirty="0" smtClean="0"/>
              <a:t> is an accidental condition that causes a unit of the system to fail to function as required.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defect</a:t>
            </a:r>
            <a:r>
              <a:rPr lang="en-US" dirty="0" smtClean="0"/>
              <a:t> is an anomaly in a product.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failure</a:t>
            </a:r>
            <a:r>
              <a:rPr lang="en-US" dirty="0" smtClean="0"/>
              <a:t> occurs when a functional unit of a software-related system can no longer perform its required function or cannot perform within its specified limits.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compare?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Defect rate for product 1 vs defect rate for product 2?</a:t>
            </a:r>
          </a:p>
          <a:p>
            <a:r>
              <a:rPr lang="en-US" dirty="0" smtClean="0"/>
              <a:t>Need to “operationalize” the two numbers:</a:t>
            </a:r>
          </a:p>
          <a:p>
            <a:pPr lvl="1"/>
            <a:r>
              <a:rPr lang="en-US" dirty="0" smtClean="0"/>
              <a:t>How many “opportunities for error” (OPEs) during a specified time?</a:t>
            </a:r>
          </a:p>
          <a:p>
            <a:pPr lvl="1"/>
            <a:r>
              <a:rPr lang="en-US" dirty="0" smtClean="0"/>
              <a:t>Often have to compare “failures” instead</a:t>
            </a:r>
          </a:p>
          <a:p>
            <a:pPr lvl="1"/>
            <a:r>
              <a:rPr lang="en-US" dirty="0" smtClean="0"/>
              <a:t>Infer defects</a:t>
            </a:r>
          </a:p>
          <a:p>
            <a:pPr lvl="1"/>
            <a:r>
              <a:rPr lang="en-US" dirty="0" smtClean="0"/>
              <a:t>Time frames need to be similar –</a:t>
            </a:r>
          </a:p>
          <a:p>
            <a:pPr lvl="2"/>
            <a:r>
              <a:rPr lang="en-US" dirty="0" smtClean="0"/>
              <a:t>Lots more defects right after release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even compare LOC?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LOC like IQ points – people use them just because they are handy?</a:t>
            </a:r>
          </a:p>
          <a:p>
            <a:r>
              <a:rPr lang="en-US" dirty="0" smtClean="0"/>
              <a:t>Does coding style count, etc.?</a:t>
            </a:r>
          </a:p>
          <a:p>
            <a:r>
              <a:rPr lang="en-US" dirty="0"/>
              <a:t>“Everyone knows that debugging is twice as hard as writing a program in the first place. So if you are as clever as you can be when you write it, how will you ever debug it?”</a:t>
            </a:r>
          </a:p>
          <a:p>
            <a:pPr marL="0" indent="0">
              <a:buNone/>
            </a:pPr>
            <a:r>
              <a:rPr lang="en-US" dirty="0" smtClean="0"/>
              <a:t>	―</a:t>
            </a:r>
            <a:r>
              <a:rPr lang="en-US" dirty="0"/>
              <a:t>Brian Kernighan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68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next release of a product, what do you count?</a:t>
            </a:r>
          </a:p>
          <a:p>
            <a:pPr lvl="1"/>
            <a:r>
              <a:rPr lang="en-US" dirty="0" smtClean="0"/>
              <a:t>All lines shipped to each customer?</a:t>
            </a:r>
          </a:p>
          <a:p>
            <a:pPr lvl="1"/>
            <a:r>
              <a:rPr lang="en-US" dirty="0" smtClean="0"/>
              <a:t>Just the lines changed?</a:t>
            </a:r>
          </a:p>
          <a:p>
            <a:pPr lvl="1"/>
            <a:r>
              <a:rPr lang="en-US" dirty="0" smtClean="0"/>
              <a:t>Something in-between?</a:t>
            </a:r>
            <a:endParaRPr lang="en-US" dirty="0"/>
          </a:p>
        </p:txBody>
      </p:sp>
      <p:pic>
        <p:nvPicPr>
          <p:cNvPr id="9218" name="Picture 2" descr="http://www.quick-break.net/c/2013/06/26/You_can_always_count_on_Americans_do_the_the_right_thing._Winston_Churchil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08" y="3705108"/>
            <a:ext cx="3902292" cy="26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562600"/>
            <a:ext cx="295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 </a:t>
            </a:r>
            <a:r>
              <a:rPr lang="en-US" dirty="0" smtClean="0"/>
              <a:t>A whole </a:t>
            </a:r>
            <a:r>
              <a:rPr lang="en-US" dirty="0" err="1" smtClean="0"/>
              <a:t>nuther</a:t>
            </a:r>
            <a:r>
              <a:rPr lang="en-US" dirty="0" smtClean="0"/>
              <a:t> way” to consider what counts…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customer doesn’t care!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want a decreasing defect rate, over time.</a:t>
            </a:r>
          </a:p>
          <a:p>
            <a:r>
              <a:rPr lang="en-US" dirty="0" smtClean="0"/>
              <a:t>They’ll get spoiled by a good release that had little new stuff in it.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hQUFBUVFxcVGBgVFRQXFhQVFhYYFxcYGxcYHSggGBonGxQXITEhJSkrLi4uFx8zODMsNygtLisBCgoKDg0OGxAQGywkICYsLCwsLDQsLCwsLCwsLCwsLC8sLCwsLCwsLCwvLC0sLCwsLCwsLCwtLCwsLCwsLCwsLP/AABEIAOoA2AMBEQACEQEDEQH/xAAcAAEAAQUBAQAAAAAAAAAAAAAABQIDBAYHAQj/xABCEAABAwEFAwkFBAkFAQEAAAABAAIDEQQFEiExBkFRBxMiYXGBkaGxFDJCctFSssHwIzRigpKiwuHxJDM1Q1MlFv/EABsBAQACAwEBAAAAAAAAAAAAAAABAwIEBQYH/8QAPhEAAgEDAQQHBgUDBAEFAQAAAAECAwQRBRIhMUETUWFxgZGxBiKhwdHhFDI0QvAVUnIjJDXxwoKSorLSYv/aAAwDAQACEQMRAD8A7igCAIAgCAIAgCAIAgCAoMgG8eKnDIyjwTN+0PFNljKKwVBJ6gCAIAgCAIAgCAIAgCAIAgCAIAgCAIAgCAIDwmiAxZbb9nPrVip9ZW59RiSTk6lWJJGDbZYdO0akBSQWxbWfbb4hYdJHrXmYdJDrXmX45huPgVlxM0ZUVsI1z9Vi4IzU2ZsUodoqmmixNMrUEhAEAQBAEAQBAEAQBAEAQBAEAQBAEBRLIGipUpZIbwRtotBdrpwV0YpFTlkhrzvtkWVau4D85LWur2jbL33v6uZpXV7Rtl7739XM1i27QSv0OAdWvivO3GtV57qfurzZ5641qvPdT91ebIySUu94k9pquVUq1Km+cm+9nKqVZ1N85N97KKqsrMoNlia1/TY12hFQD4Ld6O6tkp74r+fzebzo3dtFVMSin/P5kk7BtNIzJ/THg7+63rfW6sN1VbS8n9Ddt9bqw3VVtLyf0Nru29GSirHZjUaEdoXore6pXEcweezmj0Vtd0riO1Tf1ROWa0Ysjr6rOUcG9GWS+sDIIAgCAIAgCAIAgCAIAgCAIAgCAolkDRU/5UpZIbwRVonrmf8ACvSwUt5NTvy/9WRHqLvouLqOqqjmnS3y5vq+5w9R1VUs06W+XN9X3NYc4k1OZXl5SlN7Unlnl5SlN7UnlnlVjggVTAFVlCWzJS6mZQezJMlsDDZXdMhzTkKnC6pByb/hetu76jUoSe5pr48vieuuLqjO0k88URVV488eXIJ3McHNJBG8KylUnSltQeGZ0qk6UtqDwzdbhv0S5O6Lx59YXrbDUo3C2Zbpevcet0/Uo3C2ZbpevcbXZZ8Q61vSWDtRlkvrEyCAIAgCAIAgCAIAgCAIAgCA8JQEVap8RruGivjHCKZPJqO0l86xsPzHh1Lj6rqPQroqb958ez7nD1TUOhXRU37z49n3NXJXlDyp4pJCAID1BuPEAQBAVxSFpBbUEZghZQlKMlKPFEwlKMlKPFG+bOXxzgB+NuTh+dxXrrC8VzT38VxPY6dfdPDL4ribYx9QCN623uOwnkqQkIAgCAIAgCAIAgCAIAgCAwrwm+Edp/AKynHmVzfI1naG8+aZQe87IdXWqL67VtScufLvOffXatqTlz5d5oznVNSvEzk5ycpPLZ4qcnOTlLe2dJ2Ks7XWNmJrTm/UA/GeK9Rp0Iu2jldfqz2mk04Ss4ZSfH1Zb2r2eifC6SNjWPYC7ogDEBmQQNclXf2NOVJzgsNb93Mq1TTaU6LnCKUlv3bs9Zj7IXPBLZWukia52JwqRnkeKx0+1o1LeMpRTe/1Zhpdlb1bWMpwTe/f4sybRszZefjbzVGuZKSA5+rXRAHX9p3irJadbdIls8nzfZ29pbPSrTpVHY3NPm+Tj29pdfsbZT8Lh2Pd+KyelW3U/MyeiWj5PzZF3VsdDLCx5dKC4VNC2mp4tWrR0qjUpxk2967PoadDRLerSjNuWWlzX0Ldr2MjbLExsj/0gfmQ00wgEbhxWM9JpqaipPfn4YMJ6HSVSMFJ70+rlj6lq89ihFE+QTVwNLqFmtBWlcSrr6SqdOU1Pgs8PuVXOhKlSlUU+Czw+5RZ9iXuYx7ZW9JrXULSKVANKgniojo83FSjNeREdBm4qUZryIcNksc9HihGoGjmneDvH0WnCVSyr+949qObHpbC499cOPajo90WoOaKGocKhevUlOCnHge1oVFOKa4MklBsBAEAQBAEAQBAEAQBAEBTI/CCTuUpZeCG8EHaJqVce0rY4Iob5nPL2tpmkLt2g7F4vUrr8RWeOC3L6+J4vUrr8RWeOC3L6+JhrnmgdM2K/Um9sn33L1enfpI+Pqz2+k/oY+Pqy9cPOCxDn8WLC+uP3sNXUrXPSmqzttv8Mul44ec/zqLLR1FZrpuOHnPHnx8DH2HP+jFNav8AVYab+lj4+rKtI/RRx2+rNZtO09rY5r5GBrmteBjjc2odhJyqK+6FypajcxknOKXLemur6HFnq15CalOKT3remuOO3sNy2lvR1mh5xgaTiaKOrShrwPUu1e3DoU9uKzvPQ6jdStaPSRWd6RGbDXu6VpiLQBE0UIrU1JWtpl060HBrGzg1NGvXXg4NY2UvHj9CuO9udt7YsNOZ50VrXFVo3Uy0WULnpLvo8flz48DKnedLfdFjGypb88eBRtbtA2PnLOWEl8eTgRQYgRoq9QvY01Ki1xXqVarqMKSlQcXlx495IOvIWexRSkYgGRAitMiGgnuBrRbkq6o0IzfDd8cG/O4VC3jUa3e78cIhuUezjDFJvBLO4io9D4rm61BbMZ+ByfaGktmFTta+Zg7F3ic4icx0m9m8ePqrNEucp0Jd6+ZVol1lOi+W9fM3+N1QDxXZawenTyVKCQgCAIAgCAIAgCAIAgMG8pNG95/D89StprmVzfI1Hau24Y8A1fl3b1oarc9DQaXF7l8zkapc9DQaXF7l8zTl448eEB03YY/6Nna/75XrNN/Sx8fVnuNH/Rw8fVmTtBG+ayv5h4zaTlQiRtM2g7qhZ3kZ1KD6N8vNfcsv4TrW0lSfFea6vExdhP1RvzP9VXpf6aPj6sq0b9HDx9WQvKUc4eyT+laGtfmh4/I5ntD+an4/Ildu/wBUHzs9CtzVv0/ijf139L4oieTf/cm+VvqVqaJxn4fM0PZ3jU/9PzK7s/5aTtf91ZW//IT8fkZ2n/K1PH5E9tZY4zZ5XljC8MycWtLhQ7nUqt3UKUHRnJpZxxxvOjqlGm7ec3FZxxws+YF3C02KKImgcyIk9QwkjvAorHRVa3jB9Ufhgtlbq4tYQb3Yi/LDInlHnHNxM3lxd3AU/qWhrU1sRh25OX7Q1F0cIc858v8As0u7rUYpGvG459m/yXEtqzo1Y1Fyfw5nnbas6NWNRcn8OZ1m7ZsTcu0dhXuJYeJLmfQKck1uMxYFhjSXhE00dLGDwL218KqdlkZRXDa43+69juxwPomGMovKCQgCAIAgCAIAgIW1S1c4/mgWwlhFEnlnPb+tXOTO4N6I7tfNeQ1ev0lxsrhHd48/oeP1ev0lfZXCO7x5kcuWcsIDpmxQrYm9sn33L1enfpI+Pqz2+k77KPj6syNlbC+CzNZLk6riRUHCCSaVHj3qyypSpUFGfHeW6dRnQtowqcd/qYuw4rYx8z/VVaZ+lj4+rKdH32UfH1Zo18XLNZwOdAAdUCjgdBnovP3FpVoYdT1PLXVjXtsOrz4b8m7bdfqY+ZnoV3tW/T+KPTa5+l8URHJv/uS/K31WnonGfh8zQ9neNTw+Zcu7/ln9r/uLO3/5Cfj8jO1/5Wp4/Iq22Np5xwYJTDzYxUBLMq4q7hko1R3G01HOzjf1Eay7rbahnY2d+7d2mwXfaMFls7uIhb248LB5uC6tKezRg+yK8ztUZqNCm31RXnhGo8oVnLbQ1+57B4tJBHmPFcLWINVlLrXoeb16m43Cnya9DV1yThm57P3/AIYmtFDIAQa5Na0aOcfDLU0XrdNuOkt4wfFbvBcD2Ok3G3QjHmt3guBctVux1L+clHDNrO5g17TVdNLq3HWZRYbdHipzOA/KolF9ZMWuolpYWSDNrSsE2jJrJhOtc9mzYTLGNWPNTT9l2o9OpZrZlxMHmO9GxXRekdpZjjPU5p95p4ELGUXF4ZlGSksozliZBAEAQBAWrS/C0nq8zkFlFZZEnhGuXraObic7gD47lZVmoQc3yWTUqzVODk+Syc6JXz+UnKTk+LPBSk5Scnxe8KDEIDetlNoLPDZmxyPwuBdUYXHVxIzA4Feisb6hToRhOWGs9fWz1em6jbUraMJyw1nk+t9hfv8A2th5lzYHF73gtqA4BoORNSNVld6nS6NxpvLfwMr/AFij0TjReZPd3FrY++oIrMGSSNa7E40Nd5y3KNPu6NO3jGUknv8AUaVfW9O2jCc0nv8AVmHt3eUUzIxE9ryC6tN1QFr6rXp1Yx2JJ7zU1u5o1oQ6OSeGzL2vvOGSyBrJGOdiYaBwJy1yV+p3FKdDEZJvK5m1rF1RqW2zCabyuDI7YG1sjkk5x7WAtFMRArn1rW0irCDntNLhxfeaeg1qdNz25JZxxeOsuWG1MF6PfjbgJd0sQw+5x0WdCpBX8pZWN+/PcZ21WC1OctpY3787uRtF9W+J1nmDZYyTG8AB7ST0T1rp3VWm6E0pLg+fYdm8r05W1RKS/K+a6iIt1rAuxha5pe1kBAqK1a5h0WtWqqNnGSe9KL8mjTr11HT4yT3pQfk0ebeNbLZ45GkHC4HUVwvH1DVhq8VOiprk/g/4ivXYKdCM1yfwf8RokbMiToBVcq0tHVzOX5V8ThWVk62Zy/KviTF1vZHGC4jEek48CdAOxeqtKDhSW7e9566zpqlSWe/+dxUbwxgUJBrxpVbexgv28mJLbiHg6kakb1mobjBz3m0WG8o3DIgGmi15QaNiM0zHva3htDXUrKEckTlgh7DeRs04lZmwnpAfE06jt3hXbO1HDNfa2ZZR1CKQOaHNNQ4Ag8QRUFahtlaAIAgCAw7zdkBxPp+QrKa3mE+Bp22E9Iw37TvIZ/RaGsVdi2a62l8/kcbV6uxbNdbS+fyNPXjzyAQHlUAqgGJSTvPDLTepSfAlJvceQyOcKsaXAGlRTVbdKxr1FmKNynYV5rMUCXDVjvBZ/wBMuf7WS9NuF+09bjOkbj3KHptyv2Mf064/tZ6Q8axv/hKx/p9x/Y/Ij+nXC/a/Iqja4/A7+ErB2deP7H5GDsq6/Y/I8xLW3msetaty0s3WeXw9TcsrKVd5f5fUv7u3I8KcAvRKCjFQXDgemUFCKglu4Fg1JzK7fA2WXXwU9018lCZLj1FtSYGRBG7Vte5Q2uZnFPijMtNgkDA92Y39SwjNZwZyhLGWU2qwkMx7gaeOYUxll4InDCyb5sVOX2RlfgLmdwNR5EDuWvVWJF9J+6TqrLAgCAICNvJ3SA4D1P8AZXU+BVPiaHtfLWVreDa+J/svP69U3wh3s81r1TfCHeyAXnjzx4UJKaqQUkqTLBQ56ySMkiPtUpcQ1upNB3rdtqO1I6FnQ25I3KyBkMbY+AzPEnU+K9VRgoRUUevhTVOCiW7SAcwtuJjJHljOaSIiSckFQqky5opskJqpbISILaSAQS9TxiaO3XzBXl7uw/3DfCL3/Y8xe6b/ALltbovf9UYHtoAyzPl2Le6enSjswRvKtTox2YLgV2aV0sjQeNablXSrzrVo54J5K6dadarFPrN0u26GUrJGA7xC7kpvkzvqC5ox77uqgxRNpQEnhRZU58mYVIc0a0Atk1TPupzw7oAmuuVVXUSxvLabedxuzLE1zQHDgada1Mm1gqtVhY9mCmWR8EUmnkNZWDI2Rs3N2cNP2nn+an4LKo8yyYwjhYJpYGYQBAEBE209N3cPIK+H5SmXE51tDJitD+qg8AvJa1PaucdSS+fzPH61PNzjqSXz+ZGrlHKPChJQVJJS5ZIyRjWh9ArILJdCOWYVkrix8NF6XTLbC23/AB/Y9LYUdhbRs1gtokGF2q6co43o7EZJ7i5EC12E1I1G9ZxnuMXHeZUcrcQDWucdwAGfZnmodVLdkx3J4JaOVzQMcTm9r4wfAuCrTzwLFLrR5ar1ihYXDN+5hBBrxP7PWFksvcTtI0O8Z3SPL3mrna9Q4dXYtG/nGCwuJy72aXeeQw1FTQNGrjkAuVTozqcOHWaNC1q3Etmmsl27rzYJQ2MVpq87+wbgujbU6dOW7e+v6HqqGgq2pdJPfI3m4b2JOB/HIrqVIY3o1YTb3M2HIhUlpq173GGhz2kAa0K2IVc7ma86XNGTs1I0MOWfqsaqeTOl+Um2TVKqLTJIyy1KgErZYcDGt4Dz3oC6gCAIAgIa0npO7SthcCh8Tmt5urLIf2j60XidTlm6n3/I8Rqcs3U+/wCRirRNI8KkFJUmRaeVkjNEfK10j2xsFXPIaB1n8Fv2tJykdKzouckbdemy+CNojzwNAPWd57zUr1dHFOKietVFRikjVy0tOfRI7qLYbWDDgZ9ilc85notzNd/DLeVS972Vx9EHUecIzJtoGxgiMdI5E/EeoHcOvL8ElHZ3FkN+8wxeVpipK4YQ80bUk4jv195Mt7jLCW8t2y3GRxcc3E8AAKZaBZxRW5EZPamx5uGI7hx7TwWldUqe1tS39hba6S7ye1LgR1otUk5AzPBrdB3LWcnLcvI9db2tC0hiKx2mfYrrljIe6jRvqVZGnKLyymrd0qi2FvN42ftTXbxXs1W5GptI4Feg4Szg26CYEUUFJH7RxuMVBTXvPYrKTSkV1E3EjrDFzbNOkdepZTeWRBYRK2VhyVbLEbFYbNTM931WJJmoAgCAIAgIW0au7T6lbC4FD4nMrSavd8zvUrwl683FT/J+p4O9ebip/k/UtLWNY8UklDlJKMW0voFbBZZfTjlk9yeXVjc60uGQqyPt+J3hl3lejsKOytpnrNMt9mO0zfRGukdc5Vf8wktDyNMRAHU3L1orluSXia83vyX4IMMT3V91oce1xoB2/RYUN1PbfGW/6eSNe3g5LafPf9DDumx4Xc5IKnVoOldxP4K6EdrebEpbO4t3rM4zRyOqWtOAcBvPiq6m6RnDejLt1jw9IaHNTGQdNZIFt3vlk6uPBaE6cpz3npaNxSoUFsmx2S7WQtyArx1ce/cro01Fbjn1LmdZ739CIvmeRxwgHD+yM1RVlJ7jpWlOnBZ59pJbLQvyAa5vzarOju5GvfNPmvA3yKyHIuea/NTyC2to4eDLF24yDR7iNPfp4lRtE4Rnw3QdSAO0jLuCjJJI2WwNZnqfzuUAy0AQBAEAQBAQ0wzPafVbC4FHM1N+yxLiec1JPu8T2rhVdDVSpKbnxbfDr8Tg1dDVSpKbnxbfDr8SobKt3vPgFK0Glzm/gStBo85P4FY2Xj3ucfD6KxaHbri5ea+hatDtlzk/FfQ9OzkPX4q1aPark/Nlq0i1X7X5sgNormjaAGnDiIGIk0bXeepWrTraK92Pxf1LoadbR/LH4v6m83XY2wxMjZ7rAAOvie0nPvVkIqKSR0oQUIqKMwLIyOSXnFgc4u0bJKDTWgc2vkFbLDTz1FPROp7i5vHmTG0EIZBaA0UGOAD5SCfVS37sRGOy2i7brvIibI0dE1B6qEgdgoAs6UlwMaseZbs1gMsTxzZe0Z9Gla9VSsayWSaLeC1HdM7m4Obe5o0OGlPFVZwXrGcspuu5pHVEWAmgJxFzfeNBmK8NwWGy0so2umhJ4llfzw9TG2oE1hazGYC+QmjWCQ0aNXFxpvIGnotetWlTXI6mnWFO9k8OSS57vLBqVpvuZ+rqDg0U/utOV1NnoaWi21PrYgvuZgox+HuB9aqFc1FwLJaPaz/Mm/HHpg77sgS6ywvdTE6KJzjQCriwE6dZXWTbhFvqPA3MIwuKkY8FJpdybJtCoIAgCAIAgCAIAgIi0ZF3afVbC4FD4nOL35QzFK+MQ1wOLal2tDTgtKreqEnHHA9FZ+z07ilGr0iSazwyRMvKROdI2DtJP0VL1F8o/E34+y0P3VX5fdmHLt/ajpzY/dP1WD1CpySNiPsxbLjKT8voYc22Nrd/207Gt+iwd7VfMvj7PWUeKb8X8sEVeF8Tyij5XOHbT0WP4qq+LMpaNZxW6n8X9TqXJjtD7TZ+aeaywANNdXR6Md5UPYOK3aM9qJ5TUbXoKu7gzdFcc80ray6uk+gykq4fNSjh5A+Kyzn0Cey8rrT8UVsgNrsbqe++FrD1T2c0PjqOpYweYJPkWXEFGq2uD3rue9FnYzaFj4+Zlo1w6JDtxGWdezyUlRKWZjo5JQ2mEmoDSKCvpkrZNNIrimmyi8r6oDDG4GRwo4g1ETTqSR8XAcVUy7gSez1kwNJOWKh7GgYWjwqfBGyEjkG2d8+12p8gNWN6EfyN395qe9cevU255PomlWn4a3jF8Xvfe/pwIRUnTCgH01csOCJrfshrfBoC9BJYwuw+USltTlLrbZnrEBAEAQBAEAQBAEBFW0dJ353K+PAplxOCbYxYbZMP2q+IBXEvFisz6LoU9qwh2ZXxZDLWOueIAhBSQpMGjKuG932O0snZnhNHt+3Gfeb4adYC2aNTZZx9Ss1Wptcz6BstrZKxskZxMe0OaRvBFQumnk8NKLi8MptMDZGlrxUHxB3EHcUINfFhfZHOc2r4nkFxaOlG4aPw78qA01AUrGcmW1mKi+XD+dREX5svHazz8DublOuAijuscR1ZEadSnCZg8rcyLh2VtdcL55cPBrHA+NPxTD6yMo2a5dm2x0ABoMy2tS53F7uHVqeG9G0iUs8S7ygXv7NY3Naf0k1Y28QCOm7+HLqxBatzU2IdrOxo1p+IuU3+WO9/JefozjC5R789UEmdcdn5y0wspXFIwHsLhXyVlKO1NLtNa9qdHb1J9UX6H0rZBRoXcnxPl8OBeWJkEAQBAEAQBAEAQEdb29LtCuhwKp8TifKXZ8NsJ3PYD3io/ALlahHFRPsPcezFTatZQ6peqX3NTWgekCkg8QAqSGW3tUplM45R0Hko2gpWxyHi+Gvi9n9Q/eXStqmVss8ZrNnsT6WPB8TpeJbJwz2qAw5rsiccRbQ8WktJ/hOaE5fAux2Fo+0e1zqeFUGTJY2mQFOxCDjPKBfPtNrcGmscX6NvA0PSd3u8gFyrmptz7j32i2f4e2TfGW9/L4GtrXOyFANp5NbJzlvjO6NrpD3DCPNwW3ZRzVXYcT2grdHYyX9zS+fojv0baADgF1HxPBLgVKCQgCAIAgCAIAgCAxLwboe78+Cspswmco5WrJ/tSdZYe8VHoVp6hH3VI9J7LVsVp0+tZ8n9znC5J7YIApIPEIPCFJDRTHK6N7ZIzhexwc0jcQahW057LyaF3bqrBxZ3XZy+G2uzsmbkXCjm/ZePeb4+RC60JKSyjwFxRlRqOEjMtFtjjzfIxnzOaPUqXJLiYwpTn+WLfciLtO2Nij1na75A5/3QQqpV6a5m5T0q8nwpvx3epFWnlKszfcjlf10a0eZr5Kl3cFwN+n7O3MvzNL4kLeHKXK9rmxwtjqCA4vLiK5VGQFVVK8bWEjo0PZynGSlUnnHLGPqajYronmpzUMsld7Y3EeIFFqqEpcEd6pdUaX55peKMaeJzHOa4EOaS1wOoINCPELFrDwy6MlKKlHgyhQZnUORq7/8AdmO8tjH7vSd6t8F0rCOIyn4Hj/aivmdOiu2T9F8zrK2zzAQBAEAQBAEAQBAEBatTatPj4LKLwzGS3GjcoNg52xyU1aMY/dzPlVLmG3SaNzSbjoLynN8M4fju+5xRefPpoQBSQeIAhAw5V3KSHglZ7vtdmiDntnhje6meJgc6lfdyrkNaKxqpFc0jShK0r1MR2ZSS7H8SVj5P7a6ze04G0w48Bcedc2lahtKaZ0rXqWf4eo47Rrf1izjW6FPszj3c9/2wZnJ3sbFeAldK+RgjLAAzDU4g4nNwPAbllb0FUTbKtX1SpZyjGEU8rO8yuULYKOxRNns7pHMxBrw8tJbXRwIAyqKdpCmvbqC2olek6xO6qOlVSTxlYNzuvZCCz3a5skTHyGFz5HPaC7HgLqAnMBpyFKaV1K2Y0Yxp4a5HDq6lWr3ilGTS2sJZ5Z+fMz9nbyhst2WV88jY2c1GKurmXNxUAGZNAfBZwkoU031Gvc0KlxeVI01l7T9ThF8TiSeZ7TVr5JHA5ioc8kHPqK5U3mTZ7+3g4UoRfFJL4GIsS4+g+T+6/Z7JE0ijsOJ3zP6R8Kgdy7dKGxSUT5rqVx+Iu51Fwzhdy3fc2dZGmEAQBAEAQBAEAQBAEBC2+z1DmnTMdy2E8ooe5nz7fVhME8kR+FxA+XVvlRefr0+jqOJ9R066/E20KvNrf3rc/iYSpN0FSQeIDqwuOzuuIzMhjEvNBxfhBfiY8YjiOYrhOnFb7px6DKW/B5GN3XWqdHKb2dprHLfwJPam7f8A41mjoKt9kBoN5DWE+LvNWVYf6SXcadjcf76pU61N+rMjbuxC0Wy7rM4VY58sjxqC2NrXUPUQHDvU1o7U4xMdNquhbV6q44SXjn/s2qO9ozaHWYE84yMSnLLC44deOniFftLa2TluhNUlVfBtryNW5PbEIJbxYBQNtBA6m0Lm+TgqKEdnaXadPVavSqhJ84LzzvMW9ra6e4mSWk1c/mS8kAVHtDRUgZZtFVEntUU5dnqWUKapalKFLlt4/wDa/mXuVezTiKO0wPIEONsjRWhZKAwuIGoGh+au5LlSS2o8hocqMqjo1Vvlhp9sd5IWPZ+K2XZY4p8WFkcMlGmlSIqUJpp0is1TU6cVLsNaV5UtryrOljLcl8fscBXJPoJObF3V7Ta42EVaDjf8jMzXtNG/vK+2p9JUSOfqt3+GtJzXF7l3v6cfA+ibMyjR4rsSeWfOIrCLqxMggCAIAgCAIAgCAIAgMO3x7+5W03yK5rmck5VLno5toaNeg/8ApPqPBaOoUspTXcz1PsxeYlK2lz3rv5/Df4M56uUeyPCpICA69sm/Hs/aG/YjtI/ldIPvLo0t9BrvPGXy6PVoy63F+iNyv2yh9nEQ+CWzfyzxO9Atmaysd3qcW2qbE3J/2y+MWiMtMuK+omf+dje/vfJh9AFXn/Wx2fM21HGmuXXUS8osiroeTtDa+AgA/lg+pVcP1Eu76G3cpLSKX+T/APIm9myPaLxJ059te6FlVdT4y7/kjQvM9HQ/w/8AKRrPLDaHMhs1kiZRjzkGgAfo6NZGGjd0h4Ba922koI63s/CMp1Lio96XPt3t/Aktnr79tueczDpRxSwyE/FhiqHdpDhXrB6lZCp0lFtmpc2n4TUYRhwbi14vh/ORevj20XfZG2AHnCyJrqCPJnNZ5yZDOmampt7CUDC0/Cu6qSuuG9rjxz2HClyj3x2PkmuHm4eeeOlNQjqibp4nPsoutZ09intvizwvtDedNcKjHhDj38/Lh5nR1ecMIAgCAIAgCAIAgCAIAgKZGVBClPDIaya3f12ieJ8Tx7wI7DxVsoqcWnwZFCtOhUjUhxTycEvCxuhkdG8Ucw07eB7xmvPVIOEnFn1K1uIXFGNWHBr/ALXgY5WJceIDrnI7+ksdqhO958JI8P8ASujab4NHjfaJOF1Ca6vRs3iyyB89ojr7joHdnRDh91bSeW0cKcXGnCXWn6s1OK3D/wDROaT/ANHNDtwCUj1K11L/AHDXYdidF/0iMv8A+8+qJ27bhdHeVqtbqYJY42tzFagND8t1Obb/ABKyNNqpKXWaNa7jOzpUFxi3n5erIfYq189FecoNQ+eYg/s4Oj5UWFGWYyfazb1Kl0dWhTfKEfV5G1MftNlu60DUTWVx6my4Qf5i1Kq2lGXajGyl0FSvRf8AbNeKz9zI5SbzislhkiYGMfaMTQ1oArjP6R5A6q58SEuJqEGlzGj29S5uozllqOHnu4L+cjwbe2GCzxsM2N7YmjDG1zswwCmL3fNS7inFYyYx0e7q1HLYws8933+ByfY+4jbLQ1meBvSkPBg3V4nT/C0bej0s8cuZ63VL5Wdu5/ue6Pf9uJ9C2GAMaABTIAAbgNAuxJ8kfOVl73xZkrEkIAgCAIAgCAIAgCAIAgCAw7dF8XirIPkVzXM5pyk7N843n4hV7B0gPib9R9VrXtDbjtx4r0O/oGp/h6nQ1H7svg/o+Hl2nLSuOe7Z4gOnch81JbSz7TI3fwucP61vWT4o8r7TR3U5d69DbtnLRW9Lybu/038sVD5lbFN/6k/D0OReQxZW7/z/APscv2kvl0N7y2hmbop8uDgwBhbXgQCO9aNSo41nJdZ6m0tI1dNjRlzj670/M3HaXlQhfZXNswk56RuHpNpzWIUca73U0p2rYqXUXHEeJx7LQK0a6lWxsp+f27zSNnts5bHZpYIo2HnXOcXPxGgcwMIABHDWu9a1Ou4RcUjt3elQua8a05PcksLsbZHz7SWp9nFmdKTC0BoZRoFGmoBIFTmBqVg6s3HZzuNiGn28KrrKPvPLzv5kXJIXGriSeJNdFg3k24xUVhLBXZrO6R7WMBc5xAaBqSdEScnhETnGnFzm8Jb2zvOw2zTbJCGmheaOkcN7vsg/ZGnid67dGkqMMc3xPnOpX8r6u5/tW6K7Pq+fkbYpNIIAgCAIAgCAIAgCAIAgCAIDwhARdss9MjoVfGWSmSwcg292SMLjPCKxnNwHwHj8vouXd2uy9uPDme00PWFVSt6z979r6+zv9e/jpS556gktn7+msUjpICA5zCwkgOoCWuyByrVo81ZTqSg8xNS7sqV1FRq8E8lq0XxO+SSR0r8cvvlpw46aVDaAjJQ5ybbyZwtKMYRgorEeHPHmYRKwLzxCSSsdxyyxOlaBhbQAE0c8mvujfotina1Jx2kjlXOsWtvV6Kct/Ps7yNWudRbyqOMuIDQSSQAAKkk6ADeUW/cg2orMnhHYuT7Yz2YCWYAzuGQ1ELTqPm4nuG+vYtbZUlty4+h4PWdXd3LoaX5F/wDL7dXn1Y6JGygoFc3k4qWCpQSEAQBAEAQBAEAQBAEAQBAEAQFMjA4UKlPBDWSKtdl1a4VB8CFcmmVNOLOYbW7AEEyWQVGpj4fL9P8AC51xZfup+X0PW6X7Q4SpXT7pf/r6+fWc+ljLSQ4FpGRBFCO0Fc1pp4Z66MoyW1F5RQoJCAIDol17UWSzxF7Ok/A3CwtzY6hBbWlKV3106113eU+iWOS4Hg3oV3O6ltLc3na735mmXXdU1rkwwsLiTUnRra7ydAFzIU51ZYij2VxdULOmnUlhcut9yOubG7Ex2Wj3UknPxU6LOpo3dup6tF1qFtGisve/5wPDanrFW9exH3YdXX3/AE9TeYYg0K2UsnLSwXFiSEAQBAEAQBAEAQBAEAQBAEAQBAEBS9gIoVKeCGsmDPZCNMx5q2M0ytxwQF9bNWe1D9LGCdzhk4d4/FY1KEKn5kbVpqFxav8A0pYXVxXkaVeHJe7MwTA8BIP6m/RaM9O/tl5no6HtTyrU/FP5P6kQ/k5tg/8AI9j/AKhUOwq9hvr2lsn/AHLw+5es/JranHpOhYN/ScT4Bv4rJafU5tGE/ae0S92Mn4JfM2O6eTOBlDO90p4DoM8iSfELZp2EF+Z5+ByLn2muJ7qMVHt4v6fA3u7bqbG0NjY2Ng3NAA8PxW2tmCxFHBqTqVpbdRtvrZKRxhooFW22EsFagkIAgCAIAgCAIAgCAIAgCAIAgCAIAgCAIC3JCDqFkpNEOKZZdYhuKy6Qx2Cj2I8Qp6QjYK22LiVHSE7BeZA0aBYuTZkopFxYkh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457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UFBUVFxcVGBgVFRQXFhQVFhYYFxcYGxcYHSggGBonGxQXITEhJSkrLi4uFx8zODMsNygtLisBCgoKDg0OGxAQGywkICYsLCwsLDQsLCwsLCwsLCwsLC8sLCwsLCwsLCwvLC0sLCwsLCwsLCwtLCwsLCwsLCwsLP/AABEIAOoA2AMBEQACEQEDEQH/xAAcAAEAAQUBAQAAAAAAAAAAAAAABQIDBAYHAQj/xABCEAABAwEFAwkFBAkFAQEAAAABAAIDEQQFEiExBkFRBxMiYXGBkaGxFDJCctFSssHwIzRigpKiwuHxJDM1Q1MlFv/EABsBAQACAwEBAAAAAAAAAAAAAAABAwIEBQYH/8QAPhEAAgEDAQQHBgUDBAEFAQAAAAECAwQRBRIhMUETUWFxgZGxBiKhwdHhFDI0QvAVUnIjJDXxwoKSorLSYv/aAAwDAQACEQMRAD8A7igCAIAgCAIAgCAIAgCAoMgG8eKnDIyjwTN+0PFNljKKwVBJ6gCAIAgCAIAgCAIAgCAIAgCAIAgCAIAgCAIDwmiAxZbb9nPrVip9ZW59RiSTk6lWJJGDbZYdO0akBSQWxbWfbb4hYdJHrXmYdJDrXmX45huPgVlxM0ZUVsI1z9Vi4IzU2ZsUodoqmmixNMrUEhAEAQBAEAQBAEAQBAEAQBAEAQBAEBRLIGipUpZIbwRtotBdrpwV0YpFTlkhrzvtkWVau4D85LWur2jbL33v6uZpXV7Rtl7739XM1i27QSv0OAdWvivO3GtV57qfurzZ5641qvPdT91ebIySUu94k9pquVUq1Km+cm+9nKqVZ1N85N97KKqsrMoNlia1/TY12hFQD4Ld6O6tkp74r+fzebzo3dtFVMSin/P5kk7BtNIzJ/THg7+63rfW6sN1VbS8n9Ddt9bqw3VVtLyf0Nru29GSirHZjUaEdoXore6pXEcweezmj0Vtd0riO1Tf1ROWa0Ysjr6rOUcG9GWS+sDIIAgCAIAgCAIAgCAIAgCAIAgCAolkDRU/5UpZIbwRVonrmf8ACvSwUt5NTvy/9WRHqLvouLqOqqjmnS3y5vq+5w9R1VUs06W+XN9X3NYc4k1OZXl5SlN7Unlnl5SlN7UnlnlVjggVTAFVlCWzJS6mZQezJMlsDDZXdMhzTkKnC6pByb/hetu76jUoSe5pr48vieuuLqjO0k88URVV488eXIJ3McHNJBG8KylUnSltQeGZ0qk6UtqDwzdbhv0S5O6Lx59YXrbDUo3C2Zbpevcet0/Uo3C2ZbpevcbXZZ8Q61vSWDtRlkvrEyCAIAgCAIAgCAIAgCAIAgCA8JQEVap8RruGivjHCKZPJqO0l86xsPzHh1Lj6rqPQroqb958ez7nD1TUOhXRU37z49n3NXJXlDyp4pJCAID1BuPEAQBAVxSFpBbUEZghZQlKMlKPFEwlKMlKPFG+bOXxzgB+NuTh+dxXrrC8VzT38VxPY6dfdPDL4ribYx9QCN623uOwnkqQkIAgCAIAgCAIAgCAIAgCAwrwm+Edp/AKynHmVzfI1naG8+aZQe87IdXWqL67VtScufLvOffXatqTlz5d5oznVNSvEzk5ycpPLZ4qcnOTlLe2dJ2Ks7XWNmJrTm/UA/GeK9Rp0Iu2jldfqz2mk04Ss4ZSfH1Zb2r2eifC6SNjWPYC7ogDEBmQQNclXf2NOVJzgsNb93Mq1TTaU6LnCKUlv3bs9Zj7IXPBLZWukia52JwqRnkeKx0+1o1LeMpRTe/1Zhpdlb1bWMpwTe/f4sybRszZefjbzVGuZKSA5+rXRAHX9p3irJadbdIls8nzfZ29pbPSrTpVHY3NPm+Tj29pdfsbZT8Lh2Pd+KyelW3U/MyeiWj5PzZF3VsdDLCx5dKC4VNC2mp4tWrR0qjUpxk2967PoadDRLerSjNuWWlzX0Ldr2MjbLExsj/0gfmQ00wgEbhxWM9JpqaipPfn4YMJ6HSVSMFJ70+rlj6lq89ihFE+QTVwNLqFmtBWlcSrr6SqdOU1Pgs8PuVXOhKlSlUU+Czw+5RZ9iXuYx7ZW9JrXULSKVANKgniojo83FSjNeREdBm4qUZryIcNksc9HihGoGjmneDvH0WnCVSyr+949qObHpbC499cOPajo90WoOaKGocKhevUlOCnHge1oVFOKa4MklBsBAEAQBAEAQBAEAQBAEBTI/CCTuUpZeCG8EHaJqVce0rY4Iob5nPL2tpmkLt2g7F4vUrr8RWeOC3L6+J4vUrr8RWeOC3L6+JhrnmgdM2K/Um9sn33L1enfpI+Pqz2+k/oY+Pqy9cPOCxDn8WLC+uP3sNXUrXPSmqzttv8Mul44ec/zqLLR1FZrpuOHnPHnx8DH2HP+jFNav8AVYab+lj4+rKtI/RRx2+rNZtO09rY5r5GBrmteBjjc2odhJyqK+6FypajcxknOKXLemur6HFnq15CalOKT3remuOO3sNy2lvR1mh5xgaTiaKOrShrwPUu1e3DoU9uKzvPQ6jdStaPSRWd6RGbDXu6VpiLQBE0UIrU1JWtpl060HBrGzg1NGvXXg4NY2UvHj9CuO9udt7YsNOZ50VrXFVo3Uy0WULnpLvo8flz48DKnedLfdFjGypb88eBRtbtA2PnLOWEl8eTgRQYgRoq9QvY01Ki1xXqVarqMKSlQcXlx495IOvIWexRSkYgGRAitMiGgnuBrRbkq6o0IzfDd8cG/O4VC3jUa3e78cIhuUezjDFJvBLO4io9D4rm61BbMZ+ByfaGktmFTta+Zg7F3ic4icx0m9m8ePqrNEucp0Jd6+ZVol1lOi+W9fM3+N1QDxXZawenTyVKCQgCAIAgCAIAgCAIAgMG8pNG95/D89StprmVzfI1Hau24Y8A1fl3b1oarc9DQaXF7l8zkapc9DQaXF7l8zTl448eEB03YY/6Nna/75XrNN/Sx8fVnuNH/Rw8fVmTtBG+ayv5h4zaTlQiRtM2g7qhZ3kZ1KD6N8vNfcsv4TrW0lSfFea6vExdhP1RvzP9VXpf6aPj6sq0b9HDx9WQvKUc4eyT+laGtfmh4/I5ntD+an4/Ildu/wBUHzs9CtzVv0/ijf139L4oieTf/cm+VvqVqaJxn4fM0PZ3jU/9PzK7s/5aTtf91ZW//IT8fkZ2n/K1PH5E9tZY4zZ5XljC8MycWtLhQ7nUqt3UKUHRnJpZxxxvOjqlGm7ec3FZxxws+YF3C02KKImgcyIk9QwkjvAorHRVa3jB9Ufhgtlbq4tYQb3Yi/LDInlHnHNxM3lxd3AU/qWhrU1sRh25OX7Q1F0cIc858v8As0u7rUYpGvG459m/yXEtqzo1Y1Fyfw5nnbas6NWNRcn8OZ1m7ZsTcu0dhXuJYeJLmfQKck1uMxYFhjSXhE00dLGDwL218KqdlkZRXDa43+69juxwPomGMovKCQgCAIAgCAIAgIW1S1c4/mgWwlhFEnlnPb+tXOTO4N6I7tfNeQ1ev0lxsrhHd48/oeP1ev0lfZXCO7x5kcuWcsIDpmxQrYm9sn33L1enfpI+Pqz2+k77KPj6syNlbC+CzNZLk6riRUHCCSaVHj3qyypSpUFGfHeW6dRnQtowqcd/qYuw4rYx8z/VVaZ+lj4+rKdH32UfH1Zo18XLNZwOdAAdUCjgdBnovP3FpVoYdT1PLXVjXtsOrz4b8m7bdfqY+ZnoV3tW/T+KPTa5+l8URHJv/uS/K31WnonGfh8zQ9neNTw+Zcu7/ln9r/uLO3/5Cfj8jO1/5Wp4/Iq22Np5xwYJTDzYxUBLMq4q7hko1R3G01HOzjf1Eay7rbahnY2d+7d2mwXfaMFls7uIhb248LB5uC6tKezRg+yK8ztUZqNCm31RXnhGo8oVnLbQ1+57B4tJBHmPFcLWINVlLrXoeb16m43Cnya9DV1yThm57P3/AIYmtFDIAQa5Na0aOcfDLU0XrdNuOkt4wfFbvBcD2Ok3G3QjHmt3guBctVux1L+clHDNrO5g17TVdNLq3HWZRYbdHipzOA/KolF9ZMWuolpYWSDNrSsE2jJrJhOtc9mzYTLGNWPNTT9l2o9OpZrZlxMHmO9GxXRekdpZjjPU5p95p4ELGUXF4ZlGSksozliZBAEAQBAWrS/C0nq8zkFlFZZEnhGuXraObic7gD47lZVmoQc3yWTUqzVODk+Syc6JXz+UnKTk+LPBSk5Scnxe8KDEIDetlNoLPDZmxyPwuBdUYXHVxIzA4Feisb6hToRhOWGs9fWz1em6jbUraMJyw1nk+t9hfv8A2th5lzYHF73gtqA4BoORNSNVld6nS6NxpvLfwMr/AFij0TjReZPd3FrY++oIrMGSSNa7E40Nd5y3KNPu6NO3jGUknv8AUaVfW9O2jCc0nv8AVmHt3eUUzIxE9ryC6tN1QFr6rXp1Yx2JJ7zU1u5o1oQ6OSeGzL2vvOGSyBrJGOdiYaBwJy1yV+p3FKdDEZJvK5m1rF1RqW2zCabyuDI7YG1sjkk5x7WAtFMRArn1rW0irCDntNLhxfeaeg1qdNz25JZxxeOsuWG1MF6PfjbgJd0sQw+5x0WdCpBX8pZWN+/PcZ21WC1OctpY3787uRtF9W+J1nmDZYyTG8AB7ST0T1rp3VWm6E0pLg+fYdm8r05W1RKS/K+a6iIt1rAuxha5pe1kBAqK1a5h0WtWqqNnGSe9KL8mjTr11HT4yT3pQfk0ebeNbLZ45GkHC4HUVwvH1DVhq8VOiprk/g/4ivXYKdCM1yfwf8RokbMiToBVcq0tHVzOX5V8ThWVk62Zy/KviTF1vZHGC4jEek48CdAOxeqtKDhSW7e9566zpqlSWe/+dxUbwxgUJBrxpVbexgv28mJLbiHg6kakb1mobjBz3m0WG8o3DIgGmi15QaNiM0zHva3htDXUrKEckTlgh7DeRs04lZmwnpAfE06jt3hXbO1HDNfa2ZZR1CKQOaHNNQ4Ag8QRUFahtlaAIAgCAw7zdkBxPp+QrKa3mE+Bp22E9Iw37TvIZ/RaGsVdi2a62l8/kcbV6uxbNdbS+fyNPXjzyAQHlUAqgGJSTvPDLTepSfAlJvceQyOcKsaXAGlRTVbdKxr1FmKNynYV5rMUCXDVjvBZ/wBMuf7WS9NuF+09bjOkbj3KHptyv2Mf064/tZ6Q8axv/hKx/p9x/Y/Ij+nXC/a/Iqja4/A7+ErB2deP7H5GDsq6/Y/I8xLW3msetaty0s3WeXw9TcsrKVd5f5fUv7u3I8KcAvRKCjFQXDgemUFCKglu4Fg1JzK7fA2WXXwU9018lCZLj1FtSYGRBG7Vte5Q2uZnFPijMtNgkDA92Y39SwjNZwZyhLGWU2qwkMx7gaeOYUxll4InDCyb5sVOX2RlfgLmdwNR5EDuWvVWJF9J+6TqrLAgCAICNvJ3SA4D1P8AZXU+BVPiaHtfLWVreDa+J/svP69U3wh3s81r1TfCHeyAXnjzx4UJKaqQUkqTLBQ56ySMkiPtUpcQ1upNB3rdtqO1I6FnQ25I3KyBkMbY+AzPEnU+K9VRgoRUUevhTVOCiW7SAcwtuJjJHljOaSIiSckFQqky5opskJqpbISILaSAQS9TxiaO3XzBXl7uw/3DfCL3/Y8xe6b/ALltbovf9UYHtoAyzPl2Le6enSjswRvKtTox2YLgV2aV0sjQeNablXSrzrVo54J5K6dadarFPrN0u26GUrJGA7xC7kpvkzvqC5ox77uqgxRNpQEnhRZU58mYVIc0a0Atk1TPupzw7oAmuuVVXUSxvLabedxuzLE1zQHDgada1Mm1gqtVhY9mCmWR8EUmnkNZWDI2Rs3N2cNP2nn+an4LKo8yyYwjhYJpYGYQBAEBE209N3cPIK+H5SmXE51tDJitD+qg8AvJa1PaucdSS+fzPH61PNzjqSXz+ZGrlHKPChJQVJJS5ZIyRjWh9ArILJdCOWYVkrix8NF6XTLbC23/AB/Y9LYUdhbRs1gtokGF2q6co43o7EZJ7i5EC12E1I1G9ZxnuMXHeZUcrcQDWucdwAGfZnmodVLdkx3J4JaOVzQMcTm9r4wfAuCrTzwLFLrR5ar1ihYXDN+5hBBrxP7PWFksvcTtI0O8Z3SPL3mrna9Q4dXYtG/nGCwuJy72aXeeQw1FTQNGrjkAuVTozqcOHWaNC1q3Etmmsl27rzYJQ2MVpq87+wbgujbU6dOW7e+v6HqqGgq2pdJPfI3m4b2JOB/HIrqVIY3o1YTb3M2HIhUlpq173GGhz2kAa0K2IVc7ma86XNGTs1I0MOWfqsaqeTOl+Um2TVKqLTJIyy1KgErZYcDGt4Dz3oC6gCAIAgIa0npO7SthcCh8Tmt5urLIf2j60XidTlm6n3/I8Rqcs3U+/wCRirRNI8KkFJUmRaeVkjNEfK10j2xsFXPIaB1n8Fv2tJykdKzouckbdemy+CNojzwNAPWd57zUr1dHFOKietVFRikjVy0tOfRI7qLYbWDDgZ9ilc85notzNd/DLeVS972Vx9EHUecIzJtoGxgiMdI5E/EeoHcOvL8ElHZ3FkN+8wxeVpipK4YQ80bUk4jv195Mt7jLCW8t2y3GRxcc3E8AAKZaBZxRW5EZPamx5uGI7hx7TwWldUqe1tS39hba6S7ye1LgR1otUk5AzPBrdB3LWcnLcvI9db2tC0hiKx2mfYrrljIe6jRvqVZGnKLyymrd0qi2FvN42ftTXbxXs1W5GptI4Feg4Szg26CYEUUFJH7RxuMVBTXvPYrKTSkV1E3EjrDFzbNOkdepZTeWRBYRK2VhyVbLEbFYbNTM931WJJmoAgCAIAgIW0au7T6lbC4FD4nMrSavd8zvUrwl683FT/J+p4O9ebip/k/UtLWNY8UklDlJKMW0voFbBZZfTjlk9yeXVjc60uGQqyPt+J3hl3lejsKOytpnrNMt9mO0zfRGukdc5Vf8wktDyNMRAHU3L1orluSXia83vyX4IMMT3V91oce1xoB2/RYUN1PbfGW/6eSNe3g5LafPf9DDumx4Xc5IKnVoOldxP4K6EdrebEpbO4t3rM4zRyOqWtOAcBvPiq6m6RnDejLt1jw9IaHNTGQdNZIFt3vlk6uPBaE6cpz3npaNxSoUFsmx2S7WQtyArx1ce/cro01Fbjn1LmdZ739CIvmeRxwgHD+yM1RVlJ7jpWlOnBZ59pJbLQvyAa5vzarOju5GvfNPmvA3yKyHIuea/NTyC2to4eDLF24yDR7iNPfp4lRtE4Rnw3QdSAO0jLuCjJJI2WwNZnqfzuUAy0AQBAEAQBAQ0wzPafVbC4FHM1N+yxLiec1JPu8T2rhVdDVSpKbnxbfDr8Tg1dDVSpKbnxbfDr8SobKt3vPgFK0Glzm/gStBo85P4FY2Xj3ucfD6KxaHbri5ea+hatDtlzk/FfQ9OzkPX4q1aPark/Nlq0i1X7X5sgNormjaAGnDiIGIk0bXeepWrTraK92Pxf1LoadbR/LH4v6m83XY2wxMjZ7rAAOvie0nPvVkIqKSR0oQUIqKMwLIyOSXnFgc4u0bJKDTWgc2vkFbLDTz1FPROp7i5vHmTG0EIZBaA0UGOAD5SCfVS37sRGOy2i7brvIibI0dE1B6qEgdgoAs6UlwMaseZbs1gMsTxzZe0Z9Gla9VSsayWSaLeC1HdM7m4Obe5o0OGlPFVZwXrGcspuu5pHVEWAmgJxFzfeNBmK8NwWGy0so2umhJ4llfzw9TG2oE1hazGYC+QmjWCQ0aNXFxpvIGnotetWlTXI6mnWFO9k8OSS57vLBqVpvuZ+rqDg0U/utOV1NnoaWi21PrYgvuZgox+HuB9aqFc1FwLJaPaz/Mm/HHpg77sgS6ywvdTE6KJzjQCriwE6dZXWTbhFvqPA3MIwuKkY8FJpdybJtCoIAgCAIAgCAIAgIi0ZF3afVbC4FD4nOL35QzFK+MQ1wOLal2tDTgtKreqEnHHA9FZ+z07ilGr0iSazwyRMvKROdI2DtJP0VL1F8o/E34+y0P3VX5fdmHLt/ajpzY/dP1WD1CpySNiPsxbLjKT8voYc22Nrd/207Gt+iwd7VfMvj7PWUeKb8X8sEVeF8Tyij5XOHbT0WP4qq+LMpaNZxW6n8X9TqXJjtD7TZ+aeaywANNdXR6Md5UPYOK3aM9qJ5TUbXoKu7gzdFcc80ray6uk+gykq4fNSjh5A+Kyzn0Cey8rrT8UVsgNrsbqe++FrD1T2c0PjqOpYweYJPkWXEFGq2uD3rue9FnYzaFj4+Zlo1w6JDtxGWdezyUlRKWZjo5JQ2mEmoDSKCvpkrZNNIrimmyi8r6oDDG4GRwo4g1ETTqSR8XAcVUy7gSez1kwNJOWKh7GgYWjwqfBGyEjkG2d8+12p8gNWN6EfyN395qe9cevU255PomlWn4a3jF8Xvfe/pwIRUnTCgH01csOCJrfshrfBoC9BJYwuw+USltTlLrbZnrEBAEAQBAEAQBAEBFW0dJ353K+PAplxOCbYxYbZMP2q+IBXEvFisz6LoU9qwh2ZXxZDLWOueIAhBSQpMGjKuG932O0snZnhNHt+3Gfeb4adYC2aNTZZx9Ss1Wptcz6BstrZKxskZxMe0OaRvBFQumnk8NKLi8MptMDZGlrxUHxB3EHcUINfFhfZHOc2r4nkFxaOlG4aPw78qA01AUrGcmW1mKi+XD+dREX5svHazz8DublOuAijuscR1ZEadSnCZg8rcyLh2VtdcL55cPBrHA+NPxTD6yMo2a5dm2x0ABoMy2tS53F7uHVqeG9G0iUs8S7ygXv7NY3Naf0k1Y28QCOm7+HLqxBatzU2IdrOxo1p+IuU3+WO9/JefozjC5R789UEmdcdn5y0wspXFIwHsLhXyVlKO1NLtNa9qdHb1J9UX6H0rZBRoXcnxPl8OBeWJkEAQBAEAQBAEAQEdb29LtCuhwKp8TifKXZ8NsJ3PYD3io/ALlahHFRPsPcezFTatZQ6peqX3NTWgekCkg8QAqSGW3tUplM45R0Hko2gpWxyHi+Gvi9n9Q/eXStqmVss8ZrNnsT6WPB8TpeJbJwz2qAw5rsiccRbQ8WktJ/hOaE5fAux2Fo+0e1zqeFUGTJY2mQFOxCDjPKBfPtNrcGmscX6NvA0PSd3u8gFyrmptz7j32i2f4e2TfGW9/L4GtrXOyFANp5NbJzlvjO6NrpD3DCPNwW3ZRzVXYcT2grdHYyX9zS+fojv0baADgF1HxPBLgVKCQgCAIAgCAIAgCAxLwboe78+Cspswmco5WrJ/tSdZYe8VHoVp6hH3VI9J7LVsVp0+tZ8n9znC5J7YIApIPEIPCFJDRTHK6N7ZIzhexwc0jcQahW057LyaF3bqrBxZ3XZy+G2uzsmbkXCjm/ZePeb4+RC60JKSyjwFxRlRqOEjMtFtjjzfIxnzOaPUqXJLiYwpTn+WLfciLtO2Nij1na75A5/3QQqpV6a5m5T0q8nwpvx3epFWnlKszfcjlf10a0eZr5Kl3cFwN+n7O3MvzNL4kLeHKXK9rmxwtjqCA4vLiK5VGQFVVK8bWEjo0PZynGSlUnnHLGPqajYronmpzUMsld7Y3EeIFFqqEpcEd6pdUaX55peKMaeJzHOa4EOaS1wOoINCPELFrDwy6MlKKlHgyhQZnUORq7/8AdmO8tjH7vSd6t8F0rCOIyn4Hj/aivmdOiu2T9F8zrK2zzAQBAEAQBAEAQBAEBatTatPj4LKLwzGS3GjcoNg52xyU1aMY/dzPlVLmG3SaNzSbjoLynN8M4fju+5xRefPpoQBSQeIAhAw5V3KSHglZ7vtdmiDntnhje6meJgc6lfdyrkNaKxqpFc0jShK0r1MR2ZSS7H8SVj5P7a6ze04G0w48Bcedc2lahtKaZ0rXqWf4eo47Rrf1izjW6FPszj3c9/2wZnJ3sbFeAldK+RgjLAAzDU4g4nNwPAbllb0FUTbKtX1SpZyjGEU8rO8yuULYKOxRNns7pHMxBrw8tJbXRwIAyqKdpCmvbqC2olek6xO6qOlVSTxlYNzuvZCCz3a5skTHyGFz5HPaC7HgLqAnMBpyFKaV1K2Y0Yxp4a5HDq6lWr3ilGTS2sJZ5Z+fMz9nbyhst2WV88jY2c1GKurmXNxUAGZNAfBZwkoU031Gvc0KlxeVI01l7T9ThF8TiSeZ7TVr5JHA5ioc8kHPqK5U3mTZ7+3g4UoRfFJL4GIsS4+g+T+6/Z7JE0ijsOJ3zP6R8Kgdy7dKGxSUT5rqVx+Iu51Fwzhdy3fc2dZGmEAQBAEAQBAEAQBAEBC2+z1DmnTMdy2E8ooe5nz7fVhME8kR+FxA+XVvlRefr0+jqOJ9R066/E20KvNrf3rc/iYSpN0FSQeIDqwuOzuuIzMhjEvNBxfhBfiY8YjiOYrhOnFb7px6DKW/B5GN3XWqdHKb2dprHLfwJPam7f8A41mjoKt9kBoN5DWE+LvNWVYf6SXcadjcf76pU61N+rMjbuxC0Wy7rM4VY58sjxqC2NrXUPUQHDvU1o7U4xMdNquhbV6q44SXjn/s2qO9ozaHWYE84yMSnLLC44deOniFftLa2TluhNUlVfBtryNW5PbEIJbxYBQNtBA6m0Lm+TgqKEdnaXadPVavSqhJ84LzzvMW9ra6e4mSWk1c/mS8kAVHtDRUgZZtFVEntUU5dnqWUKapalKFLlt4/wDa/mXuVezTiKO0wPIEONsjRWhZKAwuIGoGh+au5LlSS2o8hocqMqjo1Vvlhp9sd5IWPZ+K2XZY4p8WFkcMlGmlSIqUJpp0is1TU6cVLsNaV5UtryrOljLcl8fscBXJPoJObF3V7Ta42EVaDjf8jMzXtNG/vK+2p9JUSOfqt3+GtJzXF7l3v6cfA+ibMyjR4rsSeWfOIrCLqxMggCAIAgCAIAgCAIAgMO3x7+5W03yK5rmck5VLno5toaNeg/8ApPqPBaOoUspTXcz1PsxeYlK2lz3rv5/Df4M56uUeyPCpICA69sm/Hs/aG/YjtI/ldIPvLo0t9BrvPGXy6PVoy63F+iNyv2yh9nEQ+CWzfyzxO9Atmaysd3qcW2qbE3J/2y+MWiMtMuK+omf+dje/vfJh9AFXn/Wx2fM21HGmuXXUS8osiroeTtDa+AgA/lg+pVcP1Eu76G3cpLSKX+T/APIm9myPaLxJ059te6FlVdT4y7/kjQvM9HQ/w/8AKRrPLDaHMhs1kiZRjzkGgAfo6NZGGjd0h4Ba922koI63s/CMp1Lio96XPt3t/Aktnr79tueczDpRxSwyE/FhiqHdpDhXrB6lZCp0lFtmpc2n4TUYRhwbi14vh/ORevj20XfZG2AHnCyJrqCPJnNZ5yZDOmampt7CUDC0/Cu6qSuuG9rjxz2HClyj3x2PkmuHm4eeeOlNQjqibp4nPsoutZ09intvizwvtDedNcKjHhDj38/Lh5nR1ecMIAgCAIAgCAIAgCAIAgKZGVBClPDIaya3f12ieJ8Tx7wI7DxVsoqcWnwZFCtOhUjUhxTycEvCxuhkdG8Ucw07eB7xmvPVIOEnFn1K1uIXFGNWHBr/ALXgY5WJceIDrnI7+ksdqhO958JI8P8ASujab4NHjfaJOF1Ca6vRs3iyyB89ojr7joHdnRDh91bSeW0cKcXGnCXWn6s1OK3D/wDROaT/ANHNDtwCUj1K11L/AHDXYdidF/0iMv8A+8+qJ27bhdHeVqtbqYJY42tzFagND8t1Obb/ABKyNNqpKXWaNa7jOzpUFxi3n5erIfYq189FecoNQ+eYg/s4Oj5UWFGWYyfazb1Kl0dWhTfKEfV5G1MftNlu60DUTWVx6my4Qf5i1Kq2lGXajGyl0FSvRf8AbNeKz9zI5SbzislhkiYGMfaMTQ1oArjP6R5A6q58SEuJqEGlzGj29S5uozllqOHnu4L+cjwbe2GCzxsM2N7YmjDG1zswwCmL3fNS7inFYyYx0e7q1HLYws8933+ByfY+4jbLQ1meBvSkPBg3V4nT/C0bej0s8cuZ63VL5Wdu5/ue6Pf9uJ9C2GAMaABTIAAbgNAuxJ8kfOVl73xZkrEkIAgCAIAgCAIAgCAIAgCAw7dF8XirIPkVzXM5pyk7N843n4hV7B0gPib9R9VrXtDbjtx4r0O/oGp/h6nQ1H7svg/o+Hl2nLSuOe7Z4gOnch81JbSz7TI3fwucP61vWT4o8r7TR3U5d69DbtnLRW9Lybu/038sVD5lbFN/6k/D0OReQxZW7/z/APscv2kvl0N7y2hmbop8uDgwBhbXgQCO9aNSo41nJdZ6m0tI1dNjRlzj670/M3HaXlQhfZXNswk56RuHpNpzWIUca73U0p2rYqXUXHEeJx7LQK0a6lWxsp+f27zSNnts5bHZpYIo2HnXOcXPxGgcwMIABHDWu9a1Ou4RcUjt3elQua8a05PcksLsbZHz7SWp9nFmdKTC0BoZRoFGmoBIFTmBqVg6s3HZzuNiGn28KrrKPvPLzv5kXJIXGriSeJNdFg3k24xUVhLBXZrO6R7WMBc5xAaBqSdEScnhETnGnFzm8Jb2zvOw2zTbJCGmheaOkcN7vsg/ZGnid67dGkqMMc3xPnOpX8r6u5/tW6K7Pq+fkbYpNIIAgCAIAgCAIAgCAIAgCAIDwhARdss9MjoVfGWSmSwcg292SMLjPCKxnNwHwHj8vouXd2uy9uPDme00PWFVSt6z979r6+zv9e/jpS556gktn7+msUjpICA5zCwkgOoCWuyByrVo81ZTqSg8xNS7sqV1FRq8E8lq0XxO+SSR0r8cvvlpw46aVDaAjJQ5ybbyZwtKMYRgorEeHPHmYRKwLzxCSSsdxyyxOlaBhbQAE0c8mvujfotina1Jx2kjlXOsWtvV6Kct/Ps7yNWudRbyqOMuIDQSSQAAKkk6ADeUW/cg2orMnhHYuT7Yz2YCWYAzuGQ1ELTqPm4nuG+vYtbZUlty4+h4PWdXd3LoaX5F/wDL7dXn1Y6JGygoFc3k4qWCpQSEAQBAEAQBAEAQBAEAQBAEAQFMjA4UKlPBDWSKtdl1a4VB8CFcmmVNOLOYbW7AEEyWQVGpj4fL9P8AC51xZfup+X0PW6X7Q4SpXT7pf/r6+fWc+ljLSQ4FpGRBFCO0Fc1pp4Z66MoyW1F5RQoJCAIDol17UWSzxF7Ok/A3CwtzY6hBbWlKV3106113eU+iWOS4Hg3oV3O6ltLc3na735mmXXdU1rkwwsLiTUnRra7ydAFzIU51ZYij2VxdULOmnUlhcut9yOubG7Ex2Wj3UknPxU6LOpo3dup6tF1qFtGisve/5wPDanrFW9exH3YdXX3/AE9TeYYg0K2UsnLSwXFiSEAQBAEAQBAEAQBAEAQBAEAQBAEBS9gIoVKeCGsmDPZCNMx5q2M0ytxwQF9bNWe1D9LGCdzhk4d4/FY1KEKn5kbVpqFxav8A0pYXVxXkaVeHJe7MwTA8BIP6m/RaM9O/tl5no6HtTyrU/FP5P6kQ/k5tg/8AI9j/AKhUOwq9hvr2lsn/AHLw+5es/JranHpOhYN/ScT4Bv4rJafU5tGE/ae0S92Mn4JfM2O6eTOBlDO90p4DoM8iSfELZp2EF+Z5+ByLn2muJ7qMVHt4v6fA3u7bqbG0NjY2Ng3NAA8PxW2tmCxFHBqTqVpbdRtvrZKRxhooFW22EsFagkIAgCAIAgCAIAgCAIAgCAIAgCAIAgCAIC3JCDqFkpNEOKZZdYhuKy6Qx2Cj2I8Qp6QjYK22LiVHSE7BeZA0aBYuTZkopFxYkh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307975" y="-1638300"/>
            <a:ext cx="3457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hQUFBUVFxcVGBgVFRQXFhQVFhYYFxcYGxcYHSggGBonGxQXITEhJSkrLi4uFx8zODMsNygtLisBCgoKDg0OGxAQGywkICYsLCwsLDQsLCwsLCwsLCwsLC8sLCwsLCwsLCwvLC0sLCwsLCwsLCwtLCwsLCwsLCwsLP/AABEIAOoA2AMBEQACEQEDEQH/xAAcAAEAAQUBAQAAAAAAAAAAAAAABQIDBAYHAQj/xABCEAABAwEFAwkFBAkFAQEAAAABAAIDEQQFEiExBkFRBxMiYXGBkaGxFDJCctFSssHwIzRigpKiwuHxJDM1Q1MlFv/EABsBAQACAwEBAAAAAAAAAAAAAAABAwIEBQYH/8QAPhEAAgEDAQQHBgUDBAEFAQAAAAECAwQRBRIhMUETUWFxgZGxBiKhwdHhFDI0QvAVUnIjJDXxwoKSorLSYv/aAAwDAQACEQMRAD8A7igCAIAgCAIAgCAIAgCAoMgG8eKnDIyjwTN+0PFNljKKwVBJ6gCAIAgCAIAgCAIAgCAIAgCAIAgCAIAgCAIDwmiAxZbb9nPrVip9ZW59RiSTk6lWJJGDbZYdO0akBSQWxbWfbb4hYdJHrXmYdJDrXmX45huPgVlxM0ZUVsI1z9Vi4IzU2ZsUodoqmmixNMrUEhAEAQBAEAQBAEAQBAEAQBAEAQBAEBRLIGipUpZIbwRtotBdrpwV0YpFTlkhrzvtkWVau4D85LWur2jbL33v6uZpXV7Rtl7739XM1i27QSv0OAdWvivO3GtV57qfurzZ5641qvPdT91ebIySUu94k9pquVUq1Km+cm+9nKqVZ1N85N97KKqsrMoNlia1/TY12hFQD4Ld6O6tkp74r+fzebzo3dtFVMSin/P5kk7BtNIzJ/THg7+63rfW6sN1VbS8n9Ddt9bqw3VVtLyf0Nru29GSirHZjUaEdoXore6pXEcweezmj0Vtd0riO1Tf1ROWa0Ysjr6rOUcG9GWS+sDIIAgCAIAgCAIAgCAIAgCAIAgCAolkDRU/5UpZIbwRVonrmf8ACvSwUt5NTvy/9WRHqLvouLqOqqjmnS3y5vq+5w9R1VUs06W+XN9X3NYc4k1OZXl5SlN7Unlnl5SlN7UnlnlVjggVTAFVlCWzJS6mZQezJMlsDDZXdMhzTkKnC6pByb/hetu76jUoSe5pr48vieuuLqjO0k88URVV488eXIJ3McHNJBG8KylUnSltQeGZ0qk6UtqDwzdbhv0S5O6Lx59YXrbDUo3C2Zbpevcet0/Uo3C2ZbpevcbXZZ8Q61vSWDtRlkvrEyCAIAgCAIAgCAIAgCAIAgCA8JQEVap8RruGivjHCKZPJqO0l86xsPzHh1Lj6rqPQroqb958ez7nD1TUOhXRU37z49n3NXJXlDyp4pJCAID1BuPEAQBAVxSFpBbUEZghZQlKMlKPFEwlKMlKPFG+bOXxzgB+NuTh+dxXrrC8VzT38VxPY6dfdPDL4ribYx9QCN623uOwnkqQkIAgCAIAgCAIAgCAIAgCAwrwm+Edp/AKynHmVzfI1naG8+aZQe87IdXWqL67VtScufLvOffXatqTlz5d5oznVNSvEzk5ycpPLZ4qcnOTlLe2dJ2Ks7XWNmJrTm/UA/GeK9Rp0Iu2jldfqz2mk04Ss4ZSfH1Zb2r2eifC6SNjWPYC7ogDEBmQQNclXf2NOVJzgsNb93Mq1TTaU6LnCKUlv3bs9Zj7IXPBLZWukia52JwqRnkeKx0+1o1LeMpRTe/1Zhpdlb1bWMpwTe/f4sybRszZefjbzVGuZKSA5+rXRAHX9p3irJadbdIls8nzfZ29pbPSrTpVHY3NPm+Tj29pdfsbZT8Lh2Pd+KyelW3U/MyeiWj5PzZF3VsdDLCx5dKC4VNC2mp4tWrR0qjUpxk2967PoadDRLerSjNuWWlzX0Ldr2MjbLExsj/0gfmQ00wgEbhxWM9JpqaipPfn4YMJ6HSVSMFJ70+rlj6lq89ihFE+QTVwNLqFmtBWlcSrr6SqdOU1Pgs8PuVXOhKlSlUU+Czw+5RZ9iXuYx7ZW9JrXULSKVANKgniojo83FSjNeREdBm4qUZryIcNksc9HihGoGjmneDvH0WnCVSyr+949qObHpbC499cOPajo90WoOaKGocKhevUlOCnHge1oVFOKa4MklBsBAEAQBAEAQBAEAQBAEBTI/CCTuUpZeCG8EHaJqVce0rY4Iob5nPL2tpmkLt2g7F4vUrr8RWeOC3L6+J4vUrr8RWeOC3L6+JhrnmgdM2K/Um9sn33L1enfpI+Pqz2+k/oY+Pqy9cPOCxDn8WLC+uP3sNXUrXPSmqzttv8Mul44ec/zqLLR1FZrpuOHnPHnx8DH2HP+jFNav8AVYab+lj4+rKtI/RRx2+rNZtO09rY5r5GBrmteBjjc2odhJyqK+6FypajcxknOKXLemur6HFnq15CalOKT3remuOO3sNy2lvR1mh5xgaTiaKOrShrwPUu1e3DoU9uKzvPQ6jdStaPSRWd6RGbDXu6VpiLQBE0UIrU1JWtpl060HBrGzg1NGvXXg4NY2UvHj9CuO9udt7YsNOZ50VrXFVo3Uy0WULnpLvo8flz48DKnedLfdFjGypb88eBRtbtA2PnLOWEl8eTgRQYgRoq9QvY01Ki1xXqVarqMKSlQcXlx495IOvIWexRSkYgGRAitMiGgnuBrRbkq6o0IzfDd8cG/O4VC3jUa3e78cIhuUezjDFJvBLO4io9D4rm61BbMZ+ByfaGktmFTta+Zg7F3ic4icx0m9m8ePqrNEucp0Jd6+ZVol1lOi+W9fM3+N1QDxXZawenTyVKCQgCAIAgCAIAgCAIAgMG8pNG95/D89StprmVzfI1Hau24Y8A1fl3b1oarc9DQaXF7l8zkapc9DQaXF7l8zTl448eEB03YY/6Nna/75XrNN/Sx8fVnuNH/Rw8fVmTtBG+ayv5h4zaTlQiRtM2g7qhZ3kZ1KD6N8vNfcsv4TrW0lSfFea6vExdhP1RvzP9VXpf6aPj6sq0b9HDx9WQvKUc4eyT+laGtfmh4/I5ntD+an4/Ildu/wBUHzs9CtzVv0/ijf139L4oieTf/cm+VvqVqaJxn4fM0PZ3jU/9PzK7s/5aTtf91ZW//IT8fkZ2n/K1PH5E9tZY4zZ5XljC8MycWtLhQ7nUqt3UKUHRnJpZxxxvOjqlGm7ec3FZxxws+YF3C02KKImgcyIk9QwkjvAorHRVa3jB9Ufhgtlbq4tYQb3Yi/LDInlHnHNxM3lxd3AU/qWhrU1sRh25OX7Q1F0cIc858v8As0u7rUYpGvG459m/yXEtqzo1Y1Fyfw5nnbas6NWNRcn8OZ1m7ZsTcu0dhXuJYeJLmfQKck1uMxYFhjSXhE00dLGDwL218KqdlkZRXDa43+69juxwPomGMovKCQgCAIAgCAIAgIW1S1c4/mgWwlhFEnlnPb+tXOTO4N6I7tfNeQ1ev0lxsrhHd48/oeP1ev0lfZXCO7x5kcuWcsIDpmxQrYm9sn33L1enfpI+Pqz2+k77KPj6syNlbC+CzNZLk6riRUHCCSaVHj3qyypSpUFGfHeW6dRnQtowqcd/qYuw4rYx8z/VVaZ+lj4+rKdH32UfH1Zo18XLNZwOdAAdUCjgdBnovP3FpVoYdT1PLXVjXtsOrz4b8m7bdfqY+ZnoV3tW/T+KPTa5+l8URHJv/uS/K31WnonGfh8zQ9neNTw+Zcu7/ln9r/uLO3/5Cfj8jO1/5Wp4/Iq22Np5xwYJTDzYxUBLMq4q7hko1R3G01HOzjf1Eay7rbahnY2d+7d2mwXfaMFls7uIhb248LB5uC6tKezRg+yK8ztUZqNCm31RXnhGo8oVnLbQ1+57B4tJBHmPFcLWINVlLrXoeb16m43Cnya9DV1yThm57P3/AIYmtFDIAQa5Na0aOcfDLU0XrdNuOkt4wfFbvBcD2Ok3G3QjHmt3guBctVux1L+clHDNrO5g17TVdNLq3HWZRYbdHipzOA/KolF9ZMWuolpYWSDNrSsE2jJrJhOtc9mzYTLGNWPNTT9l2o9OpZrZlxMHmO9GxXRekdpZjjPU5p95p4ELGUXF4ZlGSksozliZBAEAQBAWrS/C0nq8zkFlFZZEnhGuXraObic7gD47lZVmoQc3yWTUqzVODk+Syc6JXz+UnKTk+LPBSk5Scnxe8KDEIDetlNoLPDZmxyPwuBdUYXHVxIzA4Feisb6hToRhOWGs9fWz1em6jbUraMJyw1nk+t9hfv8A2th5lzYHF73gtqA4BoORNSNVld6nS6NxpvLfwMr/AFij0TjReZPd3FrY++oIrMGSSNa7E40Nd5y3KNPu6NO3jGUknv8AUaVfW9O2jCc0nv8AVmHt3eUUzIxE9ryC6tN1QFr6rXp1Yx2JJ7zU1u5o1oQ6OSeGzL2vvOGSyBrJGOdiYaBwJy1yV+p3FKdDEZJvK5m1rF1RqW2zCabyuDI7YG1sjkk5x7WAtFMRArn1rW0irCDntNLhxfeaeg1qdNz25JZxxeOsuWG1MF6PfjbgJd0sQw+5x0WdCpBX8pZWN+/PcZ21WC1OctpY3787uRtF9W+J1nmDZYyTG8AB7ST0T1rp3VWm6E0pLg+fYdm8r05W1RKS/K+a6iIt1rAuxha5pe1kBAqK1a5h0WtWqqNnGSe9KL8mjTr11HT4yT3pQfk0ebeNbLZ45GkHC4HUVwvH1DVhq8VOiprk/g/4ivXYKdCM1yfwf8RokbMiToBVcq0tHVzOX5V8ThWVk62Zy/KviTF1vZHGC4jEek48CdAOxeqtKDhSW7e9566zpqlSWe/+dxUbwxgUJBrxpVbexgv28mJLbiHg6kakb1mobjBz3m0WG8o3DIgGmi15QaNiM0zHva3htDXUrKEckTlgh7DeRs04lZmwnpAfE06jt3hXbO1HDNfa2ZZR1CKQOaHNNQ4Ag8QRUFahtlaAIAgCAw7zdkBxPp+QrKa3mE+Bp22E9Iw37TvIZ/RaGsVdi2a62l8/kcbV6uxbNdbS+fyNPXjzyAQHlUAqgGJSTvPDLTepSfAlJvceQyOcKsaXAGlRTVbdKxr1FmKNynYV5rMUCXDVjvBZ/wBMuf7WS9NuF+09bjOkbj3KHptyv2Mf064/tZ6Q8axv/hKx/p9x/Y/Ij+nXC/a/Iqja4/A7+ErB2deP7H5GDsq6/Y/I8xLW3msetaty0s3WeXw9TcsrKVd5f5fUv7u3I8KcAvRKCjFQXDgemUFCKglu4Fg1JzK7fA2WXXwU9018lCZLj1FtSYGRBG7Vte5Q2uZnFPijMtNgkDA92Y39SwjNZwZyhLGWU2qwkMx7gaeOYUxll4InDCyb5sVOX2RlfgLmdwNR5EDuWvVWJF9J+6TqrLAgCAICNvJ3SA4D1P8AZXU+BVPiaHtfLWVreDa+J/svP69U3wh3s81r1TfCHeyAXnjzx4UJKaqQUkqTLBQ56ySMkiPtUpcQ1upNB3rdtqO1I6FnQ25I3KyBkMbY+AzPEnU+K9VRgoRUUevhTVOCiW7SAcwtuJjJHljOaSIiSckFQqky5opskJqpbISILaSAQS9TxiaO3XzBXl7uw/3DfCL3/Y8xe6b/ALltbovf9UYHtoAyzPl2Le6enSjswRvKtTox2YLgV2aV0sjQeNablXSrzrVo54J5K6dadarFPrN0u26GUrJGA7xC7kpvkzvqC5ox77uqgxRNpQEnhRZU58mYVIc0a0Atk1TPupzw7oAmuuVVXUSxvLabedxuzLE1zQHDgada1Mm1gqtVhY9mCmWR8EUmnkNZWDI2Rs3N2cNP2nn+an4LKo8yyYwjhYJpYGYQBAEBE209N3cPIK+H5SmXE51tDJitD+qg8AvJa1PaucdSS+fzPH61PNzjqSXz+ZGrlHKPChJQVJJS5ZIyRjWh9ArILJdCOWYVkrix8NF6XTLbC23/AB/Y9LYUdhbRs1gtokGF2q6co43o7EZJ7i5EC12E1I1G9ZxnuMXHeZUcrcQDWucdwAGfZnmodVLdkx3J4JaOVzQMcTm9r4wfAuCrTzwLFLrR5ar1ihYXDN+5hBBrxP7PWFksvcTtI0O8Z3SPL3mrna9Q4dXYtG/nGCwuJy72aXeeQw1FTQNGrjkAuVTozqcOHWaNC1q3Etmmsl27rzYJQ2MVpq87+wbgujbU6dOW7e+v6HqqGgq2pdJPfI3m4b2JOB/HIrqVIY3o1YTb3M2HIhUlpq173GGhz2kAa0K2IVc7ma86XNGTs1I0MOWfqsaqeTOl+Um2TVKqLTJIyy1KgErZYcDGt4Dz3oC6gCAIAgIa0npO7SthcCh8Tmt5urLIf2j60XidTlm6n3/I8Rqcs3U+/wCRirRNI8KkFJUmRaeVkjNEfK10j2xsFXPIaB1n8Fv2tJykdKzouckbdemy+CNojzwNAPWd57zUr1dHFOKietVFRikjVy0tOfRI7qLYbWDDgZ9ilc85notzNd/DLeVS972Vx9EHUecIzJtoGxgiMdI5E/EeoHcOvL8ElHZ3FkN+8wxeVpipK4YQ80bUk4jv195Mt7jLCW8t2y3GRxcc3E8AAKZaBZxRW5EZPamx5uGI7hx7TwWldUqe1tS39hba6S7ye1LgR1otUk5AzPBrdB3LWcnLcvI9db2tC0hiKx2mfYrrljIe6jRvqVZGnKLyymrd0qi2FvN42ftTXbxXs1W5GptI4Feg4Szg26CYEUUFJH7RxuMVBTXvPYrKTSkV1E3EjrDFzbNOkdepZTeWRBYRK2VhyVbLEbFYbNTM931WJJmoAgCAIAgIW0au7T6lbC4FD4nMrSavd8zvUrwl683FT/J+p4O9ebip/k/UtLWNY8UklDlJKMW0voFbBZZfTjlk9yeXVjc60uGQqyPt+J3hl3lejsKOytpnrNMt9mO0zfRGukdc5Vf8wktDyNMRAHU3L1orluSXia83vyX4IMMT3V91oce1xoB2/RYUN1PbfGW/6eSNe3g5LafPf9DDumx4Xc5IKnVoOldxP4K6EdrebEpbO4t3rM4zRyOqWtOAcBvPiq6m6RnDejLt1jw9IaHNTGQdNZIFt3vlk6uPBaE6cpz3npaNxSoUFsmx2S7WQtyArx1ce/cro01Fbjn1LmdZ739CIvmeRxwgHD+yM1RVlJ7jpWlOnBZ59pJbLQvyAa5vzarOju5GvfNPmvA3yKyHIuea/NTyC2to4eDLF24yDR7iNPfp4lRtE4Rnw3QdSAO0jLuCjJJI2WwNZnqfzuUAy0AQBAEAQBAQ0wzPafVbC4FHM1N+yxLiec1JPu8T2rhVdDVSpKbnxbfDr8Tg1dDVSpKbnxbfDr8SobKt3vPgFK0Glzm/gStBo85P4FY2Xj3ucfD6KxaHbri5ea+hatDtlzk/FfQ9OzkPX4q1aPark/Nlq0i1X7X5sgNormjaAGnDiIGIk0bXeepWrTraK92Pxf1LoadbR/LH4v6m83XY2wxMjZ7rAAOvie0nPvVkIqKSR0oQUIqKMwLIyOSXnFgc4u0bJKDTWgc2vkFbLDTz1FPROp7i5vHmTG0EIZBaA0UGOAD5SCfVS37sRGOy2i7brvIibI0dE1B6qEgdgoAs6UlwMaseZbs1gMsTxzZe0Z9Gla9VSsayWSaLeC1HdM7m4Obe5o0OGlPFVZwXrGcspuu5pHVEWAmgJxFzfeNBmK8NwWGy0so2umhJ4llfzw9TG2oE1hazGYC+QmjWCQ0aNXFxpvIGnotetWlTXI6mnWFO9k8OSS57vLBqVpvuZ+rqDg0U/utOV1NnoaWi21PrYgvuZgox+HuB9aqFc1FwLJaPaz/Mm/HHpg77sgS6ywvdTE6KJzjQCriwE6dZXWTbhFvqPA3MIwuKkY8FJpdybJtCoIAgCAIAgCAIAgIi0ZF3afVbC4FD4nOL35QzFK+MQ1wOLal2tDTgtKreqEnHHA9FZ+z07ilGr0iSazwyRMvKROdI2DtJP0VL1F8o/E34+y0P3VX5fdmHLt/ajpzY/dP1WD1CpySNiPsxbLjKT8voYc22Nrd/207Gt+iwd7VfMvj7PWUeKb8X8sEVeF8Tyij5XOHbT0WP4qq+LMpaNZxW6n8X9TqXJjtD7TZ+aeaywANNdXR6Md5UPYOK3aM9qJ5TUbXoKu7gzdFcc80ray6uk+gykq4fNSjh5A+Kyzn0Cey8rrT8UVsgNrsbqe++FrD1T2c0PjqOpYweYJPkWXEFGq2uD3rue9FnYzaFj4+Zlo1w6JDtxGWdezyUlRKWZjo5JQ2mEmoDSKCvpkrZNNIrimmyi8r6oDDG4GRwo4g1ETTqSR8XAcVUy7gSez1kwNJOWKh7GgYWjwqfBGyEjkG2d8+12p8gNWN6EfyN395qe9cevU255PomlWn4a3jF8Xvfe/pwIRUnTCgH01csOCJrfshrfBoC9BJYwuw+USltTlLrbZnrEBAEAQBAEAQBAEBFW0dJ353K+PAplxOCbYxYbZMP2q+IBXEvFisz6LoU9qwh2ZXxZDLWOueIAhBSQpMGjKuG932O0snZnhNHt+3Gfeb4adYC2aNTZZx9Ss1Wptcz6BstrZKxskZxMe0OaRvBFQumnk8NKLi8MptMDZGlrxUHxB3EHcUINfFhfZHOc2r4nkFxaOlG4aPw78qA01AUrGcmW1mKi+XD+dREX5svHazz8DublOuAijuscR1ZEadSnCZg8rcyLh2VtdcL55cPBrHA+NPxTD6yMo2a5dm2x0ABoMy2tS53F7uHVqeG9G0iUs8S7ygXv7NY3Naf0k1Y28QCOm7+HLqxBatzU2IdrOxo1p+IuU3+WO9/JefozjC5R789UEmdcdn5y0wspXFIwHsLhXyVlKO1NLtNa9qdHb1J9UX6H0rZBRoXcnxPl8OBeWJkEAQBAEAQBAEAQEdb29LtCuhwKp8TifKXZ8NsJ3PYD3io/ALlahHFRPsPcezFTatZQ6peqX3NTWgekCkg8QAqSGW3tUplM45R0Hko2gpWxyHi+Gvi9n9Q/eXStqmVss8ZrNnsT6WPB8TpeJbJwz2qAw5rsiccRbQ8WktJ/hOaE5fAux2Fo+0e1zqeFUGTJY2mQFOxCDjPKBfPtNrcGmscX6NvA0PSd3u8gFyrmptz7j32i2f4e2TfGW9/L4GtrXOyFANp5NbJzlvjO6NrpD3DCPNwW3ZRzVXYcT2grdHYyX9zS+fojv0baADgF1HxPBLgVKCQgCAIAgCAIAgCAxLwboe78+Cspswmco5WrJ/tSdZYe8VHoVp6hH3VI9J7LVsVp0+tZ8n9znC5J7YIApIPEIPCFJDRTHK6N7ZIzhexwc0jcQahW057LyaF3bqrBxZ3XZy+G2uzsmbkXCjm/ZePeb4+RC60JKSyjwFxRlRqOEjMtFtjjzfIxnzOaPUqXJLiYwpTn+WLfciLtO2Nij1na75A5/3QQqpV6a5m5T0q8nwpvx3epFWnlKszfcjlf10a0eZr5Kl3cFwN+n7O3MvzNL4kLeHKXK9rmxwtjqCA4vLiK5VGQFVVK8bWEjo0PZynGSlUnnHLGPqajYronmpzUMsld7Y3EeIFFqqEpcEd6pdUaX55peKMaeJzHOa4EOaS1wOoINCPELFrDwy6MlKKlHgyhQZnUORq7/8AdmO8tjH7vSd6t8F0rCOIyn4Hj/aivmdOiu2T9F8zrK2zzAQBAEAQBAEAQBAEBatTatPj4LKLwzGS3GjcoNg52xyU1aMY/dzPlVLmG3SaNzSbjoLynN8M4fju+5xRefPpoQBSQeIAhAw5V3KSHglZ7vtdmiDntnhje6meJgc6lfdyrkNaKxqpFc0jShK0r1MR2ZSS7H8SVj5P7a6ze04G0w48Bcedc2lahtKaZ0rXqWf4eo47Rrf1izjW6FPszj3c9/2wZnJ3sbFeAldK+RgjLAAzDU4g4nNwPAbllb0FUTbKtX1SpZyjGEU8rO8yuULYKOxRNns7pHMxBrw8tJbXRwIAyqKdpCmvbqC2olek6xO6qOlVSTxlYNzuvZCCz3a5skTHyGFz5HPaC7HgLqAnMBpyFKaV1K2Y0Yxp4a5HDq6lWr3ilGTS2sJZ5Z+fMz9nbyhst2WV88jY2c1GKurmXNxUAGZNAfBZwkoU031Gvc0KlxeVI01l7T9ThF8TiSeZ7TVr5JHA5ioc8kHPqK5U3mTZ7+3g4UoRfFJL4GIsS4+g+T+6/Z7JE0ijsOJ3zP6R8Kgdy7dKGxSUT5rqVx+Iu51Fwzhdy3fc2dZGmEAQBAEAQBAEAQBAEBC2+z1DmnTMdy2E8ooe5nz7fVhME8kR+FxA+XVvlRefr0+jqOJ9R066/E20KvNrf3rc/iYSpN0FSQeIDqwuOzuuIzMhjEvNBxfhBfiY8YjiOYrhOnFb7px6DKW/B5GN3XWqdHKb2dprHLfwJPam7f8A41mjoKt9kBoN5DWE+LvNWVYf6SXcadjcf76pU61N+rMjbuxC0Wy7rM4VY58sjxqC2NrXUPUQHDvU1o7U4xMdNquhbV6q44SXjn/s2qO9ozaHWYE84yMSnLLC44deOniFftLa2TluhNUlVfBtryNW5PbEIJbxYBQNtBA6m0Lm+TgqKEdnaXadPVavSqhJ84LzzvMW9ra6e4mSWk1c/mS8kAVHtDRUgZZtFVEntUU5dnqWUKapalKFLlt4/wDa/mXuVezTiKO0wPIEONsjRWhZKAwuIGoGh+au5LlSS2o8hocqMqjo1Vvlhp9sd5IWPZ+K2XZY4p8WFkcMlGmlSIqUJpp0is1TU6cVLsNaV5UtryrOljLcl8fscBXJPoJObF3V7Ta42EVaDjf8jMzXtNG/vK+2p9JUSOfqt3+GtJzXF7l3v6cfA+ibMyjR4rsSeWfOIrCLqxMggCAIAgCAIAgCAIAgMO3x7+5W03yK5rmck5VLno5toaNeg/8ApPqPBaOoUspTXcz1PsxeYlK2lz3rv5/Df4M56uUeyPCpICA69sm/Hs/aG/YjtI/ldIPvLo0t9BrvPGXy6PVoy63F+iNyv2yh9nEQ+CWzfyzxO9Atmaysd3qcW2qbE3J/2y+MWiMtMuK+omf+dje/vfJh9AFXn/Wx2fM21HGmuXXUS8osiroeTtDa+AgA/lg+pVcP1Eu76G3cpLSKX+T/APIm9myPaLxJ059te6FlVdT4y7/kjQvM9HQ/w/8AKRrPLDaHMhs1kiZRjzkGgAfo6NZGGjd0h4Ba922koI63s/CMp1Lio96XPt3t/Aktnr79tueczDpRxSwyE/FhiqHdpDhXrB6lZCp0lFtmpc2n4TUYRhwbi14vh/ORevj20XfZG2AHnCyJrqCPJnNZ5yZDOmampt7CUDC0/Cu6qSuuG9rjxz2HClyj3x2PkmuHm4eeeOlNQjqibp4nPsoutZ09intvizwvtDedNcKjHhDj38/Lh5nR1ecMIAgCAIAgCAIAgCAIAgKZGVBClPDIaya3f12ieJ8Tx7wI7DxVsoqcWnwZFCtOhUjUhxTycEvCxuhkdG8Ucw07eB7xmvPVIOEnFn1K1uIXFGNWHBr/ALXgY5WJceIDrnI7+ksdqhO958JI8P8ASujab4NHjfaJOF1Ca6vRs3iyyB89ojr7joHdnRDh91bSeW0cKcXGnCXWn6s1OK3D/wDROaT/ANHNDtwCUj1K11L/AHDXYdidF/0iMv8A+8+qJ27bhdHeVqtbqYJY42tzFagND8t1Obb/ABKyNNqpKXWaNa7jOzpUFxi3n5erIfYq189FecoNQ+eYg/s4Oj5UWFGWYyfazb1Kl0dWhTfKEfV5G1MftNlu60DUTWVx6my4Qf5i1Kq2lGXajGyl0FSvRf8AbNeKz9zI5SbzislhkiYGMfaMTQ1oArjP6R5A6q58SEuJqEGlzGj29S5uozllqOHnu4L+cjwbe2GCzxsM2N7YmjDG1zswwCmL3fNS7inFYyYx0e7q1HLYws8933+ByfY+4jbLQ1meBvSkPBg3V4nT/C0bej0s8cuZ63VL5Wdu5/ue6Pf9uJ9C2GAMaABTIAAbgNAuxJ8kfOVl73xZkrEkIAgCAIAgCAIAgCAIAgCAw7dF8XirIPkVzXM5pyk7N843n4hV7B0gPib9R9VrXtDbjtx4r0O/oGp/h6nQ1H7svg/o+Hl2nLSuOe7Z4gOnch81JbSz7TI3fwucP61vWT4o8r7TR3U5d69DbtnLRW9Lybu/038sVD5lbFN/6k/D0OReQxZW7/z/APscv2kvl0N7y2hmbop8uDgwBhbXgQCO9aNSo41nJdZ6m0tI1dNjRlzj670/M3HaXlQhfZXNswk56RuHpNpzWIUca73U0p2rYqXUXHEeJx7LQK0a6lWxsp+f27zSNnts5bHZpYIo2HnXOcXPxGgcwMIABHDWu9a1Ou4RcUjt3elQua8a05PcksLsbZHz7SWp9nFmdKTC0BoZRoFGmoBIFTmBqVg6s3HZzuNiGn28KrrKPvPLzv5kXJIXGriSeJNdFg3k24xUVhLBXZrO6R7WMBc5xAaBqSdEScnhETnGnFzm8Jb2zvOw2zTbJCGmheaOkcN7vsg/ZGnid67dGkqMMc3xPnOpX8r6u5/tW6K7Pq+fkbYpNIIAgCAIAgCAIAgCAIAgCAIDwhARdss9MjoVfGWSmSwcg292SMLjPCKxnNwHwHj8vouXd2uy9uPDme00PWFVSt6z979r6+zv9e/jpS556gktn7+msUjpICA5zCwkgOoCWuyByrVo81ZTqSg8xNS7sqV1FRq8E8lq0XxO+SSR0r8cvvlpw46aVDaAjJQ5ybbyZwtKMYRgorEeHPHmYRKwLzxCSSsdxyyxOlaBhbQAE0c8mvujfotina1Jx2kjlXOsWtvV6Kct/Ps7yNWudRbyqOMuIDQSSQAAKkk6ADeUW/cg2orMnhHYuT7Yz2YCWYAzuGQ1ELTqPm4nuG+vYtbZUlty4+h4PWdXd3LoaX5F/wDL7dXn1Y6JGygoFc3k4qWCpQSEAQBAEAQBAEAQBAEAQBAEAQFMjA4UKlPBDWSKtdl1a4VB8CFcmmVNOLOYbW7AEEyWQVGpj4fL9P8AC51xZfup+X0PW6X7Q4SpXT7pf/r6+fWc+ljLSQ4FpGRBFCO0Fc1pp4Z66MoyW1F5RQoJCAIDol17UWSzxF7Ok/A3CwtzY6hBbWlKV3106113eU+iWOS4Hg3oV3O6ltLc3na735mmXXdU1rkwwsLiTUnRra7ydAFzIU51ZYij2VxdULOmnUlhcut9yOubG7Ex2Wj3UknPxU6LOpo3dup6tF1qFtGisve/5wPDanrFW9exH3YdXX3/AE9TeYYg0K2UsnLSwXFiSEAQBAEAQBAEAQBAEAQBAEAQBAEBS9gIoVKeCGsmDPZCNMx5q2M0ytxwQF9bNWe1D9LGCdzhk4d4/FY1KEKn5kbVpqFxav8A0pYXVxXkaVeHJe7MwTA8BIP6m/RaM9O/tl5no6HtTyrU/FP5P6kQ/k5tg/8AI9j/AKhUOwq9hvr2lsn/AHLw+5es/JranHpOhYN/ScT4Bv4rJafU5tGE/ae0S92Mn4JfM2O6eTOBlDO90p4DoM8iSfELZp2EF+Z5+ByLn2muJ7qMVHt4v6fA3u7bqbG0NjY2Ng3NAA8PxW2tmCxFHBqTqVpbdRtvrZKRxhooFW22EsFagkIAgCAIAgCAIAgCAIAgCAIAgCAIAgCAIC3JCDqFkpNEOKZZdYhuKy6Qx2Cj2I8Qp6QjYK22LiVHSE7BeZA0aBYuTZkopFxYkh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460375" y="-1485900"/>
            <a:ext cx="3457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UUEhQUFBUVFxcVGBgVFRQXFhQVFhYYFxcYGxcYHSggGBonGxQXITEhJSkrLi4uFx8zODMsNygtLisBCgoKDg0OGxAQGywkICYsLCwsLDQsLCwsLCwsLCwsLC8sLCwsLCwsLCwvLC0sLCwsLCwsLCwtLCwsLCwsLCwsLP/AABEIAOoA2AMBEQACEQEDEQH/xAAcAAEAAQUBAQAAAAAAAAAAAAAABQIDBAYHAQj/xABCEAABAwEFAwkFBAkFAQEAAAABAAIDEQQFEiExBkFRBxMiYXGBkaGxFDJCctFSssHwIzRigpKiwuHxJDM1Q1MlFv/EABsBAQACAwEBAAAAAAAAAAAAAAABAwIEBQYH/8QAPhEAAgEDAQQHBgUDBAEFAQAAAAECAwQRBRIhMUETUWFxgZGxBiKhwdHhFDI0QvAVUnIjJDXxwoKSorLSYv/aAAwDAQACEQMRAD8A7igCAIAgCAIAgCAIAgCAoMgG8eKnDIyjwTN+0PFNljKKwVBJ6gCAIAgCAIAgCAIAgCAIAgCAIAgCAIAgCAIDwmiAxZbb9nPrVip9ZW59RiSTk6lWJJGDbZYdO0akBSQWxbWfbb4hYdJHrXmYdJDrXmX45huPgVlxM0ZUVsI1z9Vi4IzU2ZsUodoqmmixNMrUEhAEAQBAEAQBAEAQBAEAQBAEAQBAEBRLIGipUpZIbwRtotBdrpwV0YpFTlkhrzvtkWVau4D85LWur2jbL33v6uZpXV7Rtl7739XM1i27QSv0OAdWvivO3GtV57qfurzZ5641qvPdT91ebIySUu94k9pquVUq1Km+cm+9nKqVZ1N85N97KKqsrMoNlia1/TY12hFQD4Ld6O6tkp74r+fzebzo3dtFVMSin/P5kk7BtNIzJ/THg7+63rfW6sN1VbS8n9Ddt9bqw3VVtLyf0Nru29GSirHZjUaEdoXore6pXEcweezmj0Vtd0riO1Tf1ROWa0Ysjr6rOUcG9GWS+sDIIAgCAIAgCAIAgCAIAgCAIAgCAolkDRU/5UpZIbwRVonrmf8ACvSwUt5NTvy/9WRHqLvouLqOqqjmnS3y5vq+5w9R1VUs06W+XN9X3NYc4k1OZXl5SlN7Unlnl5SlN7UnlnlVjggVTAFVlCWzJS6mZQezJMlsDDZXdMhzTkKnC6pByb/hetu76jUoSe5pr48vieuuLqjO0k88URVV488eXIJ3McHNJBG8KylUnSltQeGZ0qk6UtqDwzdbhv0S5O6Lx59YXrbDUo3C2Zbpevcet0/Uo3C2ZbpevcbXZZ8Q61vSWDtRlkvrEyCAIAgCAIAgCAIAgCAIAgCA8JQEVap8RruGivjHCKZPJqO0l86xsPzHh1Lj6rqPQroqb958ez7nD1TUOhXRU37z49n3NXJXlDyp4pJCAID1BuPEAQBAVxSFpBbUEZghZQlKMlKPFEwlKMlKPFG+bOXxzgB+NuTh+dxXrrC8VzT38VxPY6dfdPDL4ribYx9QCN623uOwnkqQkIAgCAIAgCAIAgCAIAgCAwrwm+Edp/AKynHmVzfI1naG8+aZQe87IdXWqL67VtScufLvOffXatqTlz5d5oznVNSvEzk5ycpPLZ4qcnOTlLe2dJ2Ks7XWNmJrTm/UA/GeK9Rp0Iu2jldfqz2mk04Ss4ZSfH1Zb2r2eifC6SNjWPYC7ogDEBmQQNclXf2NOVJzgsNb93Mq1TTaU6LnCKUlv3bs9Zj7IXPBLZWukia52JwqRnkeKx0+1o1LeMpRTe/1Zhpdlb1bWMpwTe/f4sybRszZefjbzVGuZKSA5+rXRAHX9p3irJadbdIls8nzfZ29pbPSrTpVHY3NPm+Tj29pdfsbZT8Lh2Pd+KyelW3U/MyeiWj5PzZF3VsdDLCx5dKC4VNC2mp4tWrR0qjUpxk2967PoadDRLerSjNuWWlzX0Ldr2MjbLExsj/0gfmQ00wgEbhxWM9JpqaipPfn4YMJ6HSVSMFJ70+rlj6lq89ihFE+QTVwNLqFmtBWlcSrr6SqdOU1Pgs8PuVXOhKlSlUU+Czw+5RZ9iXuYx7ZW9JrXULSKVANKgniojo83FSjNeREdBm4qUZryIcNksc9HihGoGjmneDvH0WnCVSyr+949qObHpbC499cOPajo90WoOaKGocKhevUlOCnHge1oVFOKa4MklBsBAEAQBAEAQBAEAQBAEBTI/CCTuUpZeCG8EHaJqVce0rY4Iob5nPL2tpmkLt2g7F4vUrr8RWeOC3L6+J4vUrr8RWeOC3L6+JhrnmgdM2K/Um9sn33L1enfpI+Pqz2+k/oY+Pqy9cPOCxDn8WLC+uP3sNXUrXPSmqzttv8Mul44ec/zqLLR1FZrpuOHnPHnx8DH2HP+jFNav8AVYab+lj4+rKtI/RRx2+rNZtO09rY5r5GBrmteBjjc2odhJyqK+6FypajcxknOKXLemur6HFnq15CalOKT3remuOO3sNy2lvR1mh5xgaTiaKOrShrwPUu1e3DoU9uKzvPQ6jdStaPSRWd6RGbDXu6VpiLQBE0UIrU1JWtpl060HBrGzg1NGvXXg4NY2UvHj9CuO9udt7YsNOZ50VrXFVo3Uy0WULnpLvo8flz48DKnedLfdFjGypb88eBRtbtA2PnLOWEl8eTgRQYgRoq9QvY01Ki1xXqVarqMKSlQcXlx495IOvIWexRSkYgGRAitMiGgnuBrRbkq6o0IzfDd8cG/O4VC3jUa3e78cIhuUezjDFJvBLO4io9D4rm61BbMZ+ByfaGktmFTta+Zg7F3ic4icx0m9m8ePqrNEucp0Jd6+ZVol1lOi+W9fM3+N1QDxXZawenTyVKCQgCAIAgCAIAgCAIAgMG8pNG95/D89StprmVzfI1Hau24Y8A1fl3b1oarc9DQaXF7l8zkapc9DQaXF7l8zTl448eEB03YY/6Nna/75XrNN/Sx8fVnuNH/Rw8fVmTtBG+ayv5h4zaTlQiRtM2g7qhZ3kZ1KD6N8vNfcsv4TrW0lSfFea6vExdhP1RvzP9VXpf6aPj6sq0b9HDx9WQvKUc4eyT+laGtfmh4/I5ntD+an4/Ildu/wBUHzs9CtzVv0/ijf139L4oieTf/cm+VvqVqaJxn4fM0PZ3jU/9PzK7s/5aTtf91ZW//IT8fkZ2n/K1PH5E9tZY4zZ5XljC8MycWtLhQ7nUqt3UKUHRnJpZxxxvOjqlGm7ec3FZxxws+YF3C02KKImgcyIk9QwkjvAorHRVa3jB9Ufhgtlbq4tYQb3Yi/LDInlHnHNxM3lxd3AU/qWhrU1sRh25OX7Q1F0cIc858v8As0u7rUYpGvG459m/yXEtqzo1Y1Fyfw5nnbas6NWNRcn8OZ1m7ZsTcu0dhXuJYeJLmfQKck1uMxYFhjSXhE00dLGDwL218KqdlkZRXDa43+69juxwPomGMovKCQgCAIAgCAIAgIW1S1c4/mgWwlhFEnlnPb+tXOTO4N6I7tfNeQ1ev0lxsrhHd48/oeP1ev0lfZXCO7x5kcuWcsIDpmxQrYm9sn33L1enfpI+Pqz2+k77KPj6syNlbC+CzNZLk6riRUHCCSaVHj3qyypSpUFGfHeW6dRnQtowqcd/qYuw4rYx8z/VVaZ+lj4+rKdH32UfH1Zo18XLNZwOdAAdUCjgdBnovP3FpVoYdT1PLXVjXtsOrz4b8m7bdfqY+ZnoV3tW/T+KPTa5+l8URHJv/uS/K31WnonGfh8zQ9neNTw+Zcu7/ln9r/uLO3/5Cfj8jO1/5Wp4/Iq22Np5xwYJTDzYxUBLMq4q7hko1R3G01HOzjf1Eay7rbahnY2d+7d2mwXfaMFls7uIhb248LB5uC6tKezRg+yK8ztUZqNCm31RXnhGo8oVnLbQ1+57B4tJBHmPFcLWINVlLrXoeb16m43Cnya9DV1yThm57P3/AIYmtFDIAQa5Na0aOcfDLU0XrdNuOkt4wfFbvBcD2Ok3G3QjHmt3guBctVux1L+clHDNrO5g17TVdNLq3HWZRYbdHipzOA/KolF9ZMWuolpYWSDNrSsE2jJrJhOtc9mzYTLGNWPNTT9l2o9OpZrZlxMHmO9GxXRekdpZjjPU5p95p4ELGUXF4ZlGSksozliZBAEAQBAWrS/C0nq8zkFlFZZEnhGuXraObic7gD47lZVmoQc3yWTUqzVODk+Syc6JXz+UnKTk+LPBSk5Scnxe8KDEIDetlNoLPDZmxyPwuBdUYXHVxIzA4Feisb6hToRhOWGs9fWz1em6jbUraMJyw1nk+t9hfv8A2th5lzYHF73gtqA4BoORNSNVld6nS6NxpvLfwMr/AFij0TjReZPd3FrY++oIrMGSSNa7E40Nd5y3KNPu6NO3jGUknv8AUaVfW9O2jCc0nv8AVmHt3eUUzIxE9ryC6tN1QFr6rXp1Yx2JJ7zU1u5o1oQ6OSeGzL2vvOGSyBrJGOdiYaBwJy1yV+p3FKdDEZJvK5m1rF1RqW2zCabyuDI7YG1sjkk5x7WAtFMRArn1rW0irCDntNLhxfeaeg1qdNz25JZxxeOsuWG1MF6PfjbgJd0sQw+5x0WdCpBX8pZWN+/PcZ21WC1OctpY3787uRtF9W+J1nmDZYyTG8AB7ST0T1rp3VWm6E0pLg+fYdm8r05W1RKS/K+a6iIt1rAuxha5pe1kBAqK1a5h0WtWqqNnGSe9KL8mjTr11HT4yT3pQfk0ebeNbLZ45GkHC4HUVwvH1DVhq8VOiprk/g/4ivXYKdCM1yfwf8RokbMiToBVcq0tHVzOX5V8ThWVk62Zy/KviTF1vZHGC4jEek48CdAOxeqtKDhSW7e9566zpqlSWe/+dxUbwxgUJBrxpVbexgv28mJLbiHg6kakb1mobjBz3m0WG8o3DIgGmi15QaNiM0zHva3htDXUrKEckTlgh7DeRs04lZmwnpAfE06jt3hXbO1HDNfa2ZZR1CKQOaHNNQ4Ag8QRUFahtlaAIAgCAw7zdkBxPp+QrKa3mE+Bp22E9Iw37TvIZ/RaGsVdi2a62l8/kcbV6uxbNdbS+fyNPXjzyAQHlUAqgGJSTvPDLTepSfAlJvceQyOcKsaXAGlRTVbdKxr1FmKNynYV5rMUCXDVjvBZ/wBMuf7WS9NuF+09bjOkbj3KHptyv2Mf064/tZ6Q8axv/hKx/p9x/Y/Ij+nXC/a/Iqja4/A7+ErB2deP7H5GDsq6/Y/I8xLW3msetaty0s3WeXw9TcsrKVd5f5fUv7u3I8KcAvRKCjFQXDgemUFCKglu4Fg1JzK7fA2WXXwU9018lCZLj1FtSYGRBG7Vte5Q2uZnFPijMtNgkDA92Y39SwjNZwZyhLGWU2qwkMx7gaeOYUxll4InDCyb5sVOX2RlfgLmdwNR5EDuWvVWJF9J+6TqrLAgCAICNvJ3SA4D1P8AZXU+BVPiaHtfLWVreDa+J/svP69U3wh3s81r1TfCHeyAXnjzx4UJKaqQUkqTLBQ56ySMkiPtUpcQ1upNB3rdtqO1I6FnQ25I3KyBkMbY+AzPEnU+K9VRgoRUUevhTVOCiW7SAcwtuJjJHljOaSIiSckFQqky5opskJqpbISILaSAQS9TxiaO3XzBXl7uw/3DfCL3/Y8xe6b/ALltbovf9UYHtoAyzPl2Le6enSjswRvKtTox2YLgV2aV0sjQeNablXSrzrVo54J5K6dadarFPrN0u26GUrJGA7xC7kpvkzvqC5ox77uqgxRNpQEnhRZU58mYVIc0a0Atk1TPupzw7oAmuuVVXUSxvLabedxuzLE1zQHDgada1Mm1gqtVhY9mCmWR8EUmnkNZWDI2Rs3N2cNP2nn+an4LKo8yyYwjhYJpYGYQBAEBE209N3cPIK+H5SmXE51tDJitD+qg8AvJa1PaucdSS+fzPH61PNzjqSXz+ZGrlHKPChJQVJJS5ZIyRjWh9ArILJdCOWYVkrix8NF6XTLbC23/AB/Y9LYUdhbRs1gtokGF2q6co43o7EZJ7i5EC12E1I1G9ZxnuMXHeZUcrcQDWucdwAGfZnmodVLdkx3J4JaOVzQMcTm9r4wfAuCrTzwLFLrR5ar1ihYXDN+5hBBrxP7PWFksvcTtI0O8Z3SPL3mrna9Q4dXYtG/nGCwuJy72aXeeQw1FTQNGrjkAuVTozqcOHWaNC1q3Etmmsl27rzYJQ2MVpq87+wbgujbU6dOW7e+v6HqqGgq2pdJPfI3m4b2JOB/HIrqVIY3o1YTb3M2HIhUlpq173GGhz2kAa0K2IVc7ma86XNGTs1I0MOWfqsaqeTOl+Um2TVKqLTJIyy1KgErZYcDGt4Dz3oC6gCAIAgIa0npO7SthcCh8Tmt5urLIf2j60XidTlm6n3/I8Rqcs3U+/wCRirRNI8KkFJUmRaeVkjNEfK10j2xsFXPIaB1n8Fv2tJykdKzouckbdemy+CNojzwNAPWd57zUr1dHFOKietVFRikjVy0tOfRI7qLYbWDDgZ9ilc85notzNd/DLeVS972Vx9EHUecIzJtoGxgiMdI5E/EeoHcOvL8ElHZ3FkN+8wxeVpipK4YQ80bUk4jv195Mt7jLCW8t2y3GRxcc3E8AAKZaBZxRW5EZPamx5uGI7hx7TwWldUqe1tS39hba6S7ye1LgR1otUk5AzPBrdB3LWcnLcvI9db2tC0hiKx2mfYrrljIe6jRvqVZGnKLyymrd0qi2FvN42ftTXbxXs1W5GptI4Feg4Szg26CYEUUFJH7RxuMVBTXvPYrKTSkV1E3EjrDFzbNOkdepZTeWRBYRK2VhyVbLEbFYbNTM931WJJmoAgCAIAgIW0au7T6lbC4FD4nMrSavd8zvUrwl683FT/J+p4O9ebip/k/UtLWNY8UklDlJKMW0voFbBZZfTjlk9yeXVjc60uGQqyPt+J3hl3lejsKOytpnrNMt9mO0zfRGukdc5Vf8wktDyNMRAHU3L1orluSXia83vyX4IMMT3V91oce1xoB2/RYUN1PbfGW/6eSNe3g5LafPf9DDumx4Xc5IKnVoOldxP4K6EdrebEpbO4t3rM4zRyOqWtOAcBvPiq6m6RnDejLt1jw9IaHNTGQdNZIFt3vlk6uPBaE6cpz3npaNxSoUFsmx2S7WQtyArx1ce/cro01Fbjn1LmdZ739CIvmeRxwgHD+yM1RVlJ7jpWlOnBZ59pJbLQvyAa5vzarOju5GvfNPmvA3yKyHIuea/NTyC2to4eDLF24yDR7iNPfp4lRtE4Rnw3QdSAO0jLuCjJJI2WwNZnqfzuUAy0AQBAEAQBAQ0wzPafVbC4FHM1N+yxLiec1JPu8T2rhVdDVSpKbnxbfDr8Tg1dDVSpKbnxbfDr8SobKt3vPgFK0Glzm/gStBo85P4FY2Xj3ucfD6KxaHbri5ea+hatDtlzk/FfQ9OzkPX4q1aPark/Nlq0i1X7X5sgNormjaAGnDiIGIk0bXeepWrTraK92Pxf1LoadbR/LH4v6m83XY2wxMjZ7rAAOvie0nPvVkIqKSR0oQUIqKMwLIyOSXnFgc4u0bJKDTWgc2vkFbLDTz1FPROp7i5vHmTG0EIZBaA0UGOAD5SCfVS37sRGOy2i7brvIibI0dE1B6qEgdgoAs6UlwMaseZbs1gMsTxzZe0Z9Gla9VSsayWSaLeC1HdM7m4Obe5o0OGlPFVZwXrGcspuu5pHVEWAmgJxFzfeNBmK8NwWGy0so2umhJ4llfzw9TG2oE1hazGYC+QmjWCQ0aNXFxpvIGnotetWlTXI6mnWFO9k8OSS57vLBqVpvuZ+rqDg0U/utOV1NnoaWi21PrYgvuZgox+HuB9aqFc1FwLJaPaz/Mm/HHpg77sgS6ywvdTE6KJzjQCriwE6dZXWTbhFvqPA3MIwuKkY8FJpdybJtCoIAgCAIAgCAIAgIi0ZF3afVbC4FD4nOL35QzFK+MQ1wOLal2tDTgtKreqEnHHA9FZ+z07ilGr0iSazwyRMvKROdI2DtJP0VL1F8o/E34+y0P3VX5fdmHLt/ajpzY/dP1WD1CpySNiPsxbLjKT8voYc22Nrd/207Gt+iwd7VfMvj7PWUeKb8X8sEVeF8Tyij5XOHbT0WP4qq+LMpaNZxW6n8X9TqXJjtD7TZ+aeaywANNdXR6Md5UPYOK3aM9qJ5TUbXoKu7gzdFcc80ray6uk+gykq4fNSjh5A+Kyzn0Cey8rrT8UVsgNrsbqe++FrD1T2c0PjqOpYweYJPkWXEFGq2uD3rue9FnYzaFj4+Zlo1w6JDtxGWdezyUlRKWZjo5JQ2mEmoDSKCvpkrZNNIrimmyi8r6oDDG4GRwo4g1ETTqSR8XAcVUy7gSez1kwNJOWKh7GgYWjwqfBGyEjkG2d8+12p8gNWN6EfyN395qe9cevU255PomlWn4a3jF8Xvfe/pwIRUnTCgH01csOCJrfshrfBoC9BJYwuw+USltTlLrbZnrEBAEAQBAEAQBAEBFW0dJ353K+PAplxOCbYxYbZMP2q+IBXEvFisz6LoU9qwh2ZXxZDLWOueIAhBSQpMGjKuG932O0snZnhNHt+3Gfeb4adYC2aNTZZx9Ss1Wptcz6BstrZKxskZxMe0OaRvBFQumnk8NKLi8MptMDZGlrxUHxB3EHcUINfFhfZHOc2r4nkFxaOlG4aPw78qA01AUrGcmW1mKi+XD+dREX5svHazz8DublOuAijuscR1ZEadSnCZg8rcyLh2VtdcL55cPBrHA+NPxTD6yMo2a5dm2x0ABoMy2tS53F7uHVqeG9G0iUs8S7ygXv7NY3Naf0k1Y28QCOm7+HLqxBatzU2IdrOxo1p+IuU3+WO9/JefozjC5R789UEmdcdn5y0wspXFIwHsLhXyVlKO1NLtNa9qdHb1J9UX6H0rZBRoXcnxPl8OBeWJkEAQBAEAQBAEAQEdb29LtCuhwKp8TifKXZ8NsJ3PYD3io/ALlahHFRPsPcezFTatZQ6peqX3NTWgekCkg8QAqSGW3tUplM45R0Hko2gpWxyHi+Gvi9n9Q/eXStqmVss8ZrNnsT6WPB8TpeJbJwz2qAw5rsiccRbQ8WktJ/hOaE5fAux2Fo+0e1zqeFUGTJY2mQFOxCDjPKBfPtNrcGmscX6NvA0PSd3u8gFyrmptz7j32i2f4e2TfGW9/L4GtrXOyFANp5NbJzlvjO6NrpD3DCPNwW3ZRzVXYcT2grdHYyX9zS+fojv0baADgF1HxPBLgVKCQgCAIAgCAIAgCAxLwboe78+Cspswmco5WrJ/tSdZYe8VHoVp6hH3VI9J7LVsVp0+tZ8n9znC5J7YIApIPEIPCFJDRTHK6N7ZIzhexwc0jcQahW057LyaF3bqrBxZ3XZy+G2uzsmbkXCjm/ZePeb4+RC60JKSyjwFxRlRqOEjMtFtjjzfIxnzOaPUqXJLiYwpTn+WLfciLtO2Nij1na75A5/3QQqpV6a5m5T0q8nwpvx3epFWnlKszfcjlf10a0eZr5Kl3cFwN+n7O3MvzNL4kLeHKXK9rmxwtjqCA4vLiK5VGQFVVK8bWEjo0PZynGSlUnnHLGPqajYronmpzUMsld7Y3EeIFFqqEpcEd6pdUaX55peKMaeJzHOa4EOaS1wOoINCPELFrDwy6MlKKlHgyhQZnUORq7/8AdmO8tjH7vSd6t8F0rCOIyn4Hj/aivmdOiu2T9F8zrK2zzAQBAEAQBAEAQBAEBatTatPj4LKLwzGS3GjcoNg52xyU1aMY/dzPlVLmG3SaNzSbjoLynN8M4fju+5xRefPpoQBSQeIAhAw5V3KSHglZ7vtdmiDntnhje6meJgc6lfdyrkNaKxqpFc0jShK0r1MR2ZSS7H8SVj5P7a6ze04G0w48Bcedc2lahtKaZ0rXqWf4eo47Rrf1izjW6FPszj3c9/2wZnJ3sbFeAldK+RgjLAAzDU4g4nNwPAbllb0FUTbKtX1SpZyjGEU8rO8yuULYKOxRNns7pHMxBrw8tJbXRwIAyqKdpCmvbqC2olek6xO6qOlVSTxlYNzuvZCCz3a5skTHyGFz5HPaC7HgLqAnMBpyFKaV1K2Y0Yxp4a5HDq6lWr3ilGTS2sJZ5Z+fMz9nbyhst2WV88jY2c1GKurmXNxUAGZNAfBZwkoU031Gvc0KlxeVI01l7T9ThF8TiSeZ7TVr5JHA5ioc8kHPqK5U3mTZ7+3g4UoRfFJL4GIsS4+g+T+6/Z7JE0ijsOJ3zP6R8Kgdy7dKGxSUT5rqVx+Iu51Fwzhdy3fc2dZGmEAQBAEAQBAEAQBAEBC2+z1DmnTMdy2E8ooe5nz7fVhME8kR+FxA+XVvlRefr0+jqOJ9R066/E20KvNrf3rc/iYSpN0FSQeIDqwuOzuuIzMhjEvNBxfhBfiY8YjiOYrhOnFb7px6DKW/B5GN3XWqdHKb2dprHLfwJPam7f8A41mjoKt9kBoN5DWE+LvNWVYf6SXcadjcf76pU61N+rMjbuxC0Wy7rM4VY58sjxqC2NrXUPUQHDvU1o7U4xMdNquhbV6q44SXjn/s2qO9ozaHWYE84yMSnLLC44deOniFftLa2TluhNUlVfBtryNW5PbEIJbxYBQNtBA6m0Lm+TgqKEdnaXadPVavSqhJ84LzzvMW9ra6e4mSWk1c/mS8kAVHtDRUgZZtFVEntUU5dnqWUKapalKFLlt4/wDa/mXuVezTiKO0wPIEONsjRWhZKAwuIGoGh+au5LlSS2o8hocqMqjo1Vvlhp9sd5IWPZ+K2XZY4p8WFkcMlGmlSIqUJpp0is1TU6cVLsNaV5UtryrOljLcl8fscBXJPoJObF3V7Ta42EVaDjf8jMzXtNG/vK+2p9JUSOfqt3+GtJzXF7l3v6cfA+ibMyjR4rsSeWfOIrCLqxMggCAIAgCAIAgCAIAgMO3x7+5W03yK5rmck5VLno5toaNeg/8ApPqPBaOoUspTXcz1PsxeYlK2lz3rv5/Df4M56uUeyPCpICA69sm/Hs/aG/YjtI/ldIPvLo0t9BrvPGXy6PVoy63F+iNyv2yh9nEQ+CWzfyzxO9Atmaysd3qcW2qbE3J/2y+MWiMtMuK+omf+dje/vfJh9AFXn/Wx2fM21HGmuXXUS8osiroeTtDa+AgA/lg+pVcP1Eu76G3cpLSKX+T/APIm9myPaLxJ059te6FlVdT4y7/kjQvM9HQ/w/8AKRrPLDaHMhs1kiZRjzkGgAfo6NZGGjd0h4Ba922koI63s/CMp1Lio96XPt3t/Aktnr79tueczDpRxSwyE/FhiqHdpDhXrB6lZCp0lFtmpc2n4TUYRhwbi14vh/ORevj20XfZG2AHnCyJrqCPJnNZ5yZDOmampt7CUDC0/Cu6qSuuG9rjxz2HClyj3x2PkmuHm4eeeOlNQjqibp4nPsoutZ09intvizwvtDedNcKjHhDj38/Lh5nR1ecMIAgCAIAgCAIAgCAIAgKZGVBClPDIaya3f12ieJ8Tx7wI7DxVsoqcWnwZFCtOhUjUhxTycEvCxuhkdG8Ucw07eB7xmvPVIOEnFn1K1uIXFGNWHBr/ALXgY5WJceIDrnI7+ksdqhO958JI8P8ASujab4NHjfaJOF1Ca6vRs3iyyB89ojr7joHdnRDh91bSeW0cKcXGnCXWn6s1OK3D/wDROaT/ANHNDtwCUj1K11L/AHDXYdidF/0iMv8A+8+qJ27bhdHeVqtbqYJY42tzFagND8t1Obb/ABKyNNqpKXWaNa7jOzpUFxi3n5erIfYq189FecoNQ+eYg/s4Oj5UWFGWYyfazb1Kl0dWhTfKEfV5G1MftNlu60DUTWVx6my4Qf5i1Kq2lGXajGyl0FSvRf8AbNeKz9zI5SbzislhkiYGMfaMTQ1oArjP6R5A6q58SEuJqEGlzGj29S5uozllqOHnu4L+cjwbe2GCzxsM2N7YmjDG1zswwCmL3fNS7inFYyYx0e7q1HLYws8933+ByfY+4jbLQ1meBvSkPBg3V4nT/C0bej0s8cuZ63VL5Wdu5/ue6Pf9uJ9C2GAMaABTIAAbgNAuxJ8kfOVl73xZkrEkIAgCAIAgCAIAgCAIAgCAw7dF8XirIPkVzXM5pyk7N843n4hV7B0gPib9R9VrXtDbjtx4r0O/oGp/h6nQ1H7svg/o+Hl2nLSuOe7Z4gOnch81JbSz7TI3fwucP61vWT4o8r7TR3U5d69DbtnLRW9Lybu/038sVD5lbFN/6k/D0OReQxZW7/z/APscv2kvl0N7y2hmbop8uDgwBhbXgQCO9aNSo41nJdZ6m0tI1dNjRlzj670/M3HaXlQhfZXNswk56RuHpNpzWIUca73U0p2rYqXUXHEeJx7LQK0a6lWxsp+f27zSNnts5bHZpYIo2HnXOcXPxGgcwMIABHDWu9a1Ou4RcUjt3elQua8a05PcksLsbZHz7SWp9nFmdKTC0BoZRoFGmoBIFTmBqVg6s3HZzuNiGn28KrrKPvPLzv5kXJIXGriSeJNdFg3k24xUVhLBXZrO6R7WMBc5xAaBqSdEScnhETnGnFzm8Jb2zvOw2zTbJCGmheaOkcN7vsg/ZGnid67dGkqMMc3xPnOpX8r6u5/tW6K7Pq+fkbYpNIIAgCAIAgCAIAgCAIAgCAIDwhARdss9MjoVfGWSmSwcg292SMLjPCKxnNwHwHj8vouXd2uy9uPDme00PWFVSt6z979r6+zv9e/jpS556gktn7+msUjpICA5zCwkgOoCWuyByrVo81ZTqSg8xNS7sqV1FRq8E8lq0XxO+SSR0r8cvvlpw46aVDaAjJQ5ybbyZwtKMYRgorEeHPHmYRKwLzxCSSsdxyyxOlaBhbQAE0c8mvujfotina1Jx2kjlXOsWtvV6Kct/Ps7yNWudRbyqOMuIDQSSQAAKkk6ADeUW/cg2orMnhHYuT7Yz2YCWYAzuGQ1ELTqPm4nuG+vYtbZUlty4+h4PWdXd3LoaX5F/wDL7dXn1Y6JGygoFc3k4qWCpQSEAQBAEAQBAEAQBAEAQBAEAQFMjA4UKlPBDWSKtdl1a4VB8CFcmmVNOLOYbW7AEEyWQVGpj4fL9P8AC51xZfup+X0PW6X7Q4SpXT7pf/r6+fWc+ljLSQ4FpGRBFCO0Fc1pp4Z66MoyW1F5RQoJCAIDol17UWSzxF7Ok/A3CwtzY6hBbWlKV3106113eU+iWOS4Hg3oV3O6ltLc3na735mmXXdU1rkwwsLiTUnRra7ydAFzIU51ZYij2VxdULOmnUlhcut9yOubG7Ex2Wj3UknPxU6LOpo3dup6tF1qFtGisve/5wPDanrFW9exH3YdXX3/AE9TeYYg0K2UsnLSwXFiSEAQBAEAQBAEAQBAEAQBAEAQBAEBS9gIoVKeCGsmDPZCNMx5q2M0ytxwQF9bNWe1D9LGCdzhk4d4/FY1KEKn5kbVpqFxav8A0pYXVxXkaVeHJe7MwTA8BIP6m/RaM9O/tl5no6HtTyrU/FP5P6kQ/k5tg/8AI9j/AKhUOwq9hvr2lsn/AHLw+5es/JranHpOhYN/ScT4Bv4rJafU5tGE/ae0S92Mn4JfM2O6eTOBlDO90p4DoM8iSfELZp2EF+Z5+ByLn2muJ7qMVHt4v6fA3u7bqbG0NjY2Ng3NAA8PxW2tmCxFHBqTqVpbdRtvrZKRxhooFW22EsFagkIAgCAIAgCAIAgCAIAgCAIAgCAIAgCAIC3JCDqFkpNEOKZZdYhuKy6Qx2Cj2I8Qp6QjYK22LiVHSE7BeZA0aBYuTZkopFxYkh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612775" y="-1333500"/>
            <a:ext cx="3457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C:\Users\chenowet\Pictures\betterWo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3505200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function points?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consider “opportunities for error” (OPEs).</a:t>
            </a:r>
          </a:p>
          <a:p>
            <a:r>
              <a:rPr lang="en-US" dirty="0" smtClean="0"/>
              <a:t>Uses a weighted total of 5 major components:</a:t>
            </a:r>
          </a:p>
          <a:p>
            <a:pPr lvl="1"/>
            <a:r>
              <a:rPr lang="en-US" dirty="0" smtClean="0"/>
              <a:t>Number of external inputs x 4</a:t>
            </a:r>
          </a:p>
          <a:p>
            <a:pPr lvl="1"/>
            <a:r>
              <a:rPr lang="en-US" dirty="0" smtClean="0"/>
              <a:t>Number of external outputs x 5</a:t>
            </a:r>
          </a:p>
          <a:p>
            <a:pPr lvl="1"/>
            <a:r>
              <a:rPr lang="en-US" dirty="0" smtClean="0"/>
              <a:t>Number of internal files  x 10</a:t>
            </a:r>
          </a:p>
          <a:p>
            <a:pPr lvl="1"/>
            <a:r>
              <a:rPr lang="en-US" dirty="0" smtClean="0"/>
              <a:t>Number of external interface files x 7</a:t>
            </a:r>
          </a:p>
          <a:p>
            <a:pPr lvl="1"/>
            <a:r>
              <a:rPr lang="en-US" dirty="0" smtClean="0"/>
              <a:t>Number of external inquiries x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per </a:t>
            </a:r>
            <a:r>
              <a:rPr lang="en-US" dirty="0" smtClean="0"/>
              <a:t>user-month </a:t>
            </a:r>
            <a:r>
              <a:rPr lang="en-US" dirty="0"/>
              <a:t>(PUM)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reported / total license-months</a:t>
            </a:r>
          </a:p>
          <a:p>
            <a:r>
              <a:rPr lang="en-US" dirty="0"/>
              <a:t>Usually measured after release</a:t>
            </a:r>
          </a:p>
          <a:p>
            <a:endParaRPr lang="en-US" dirty="0"/>
          </a:p>
        </p:txBody>
      </p:sp>
      <p:pic>
        <p:nvPicPr>
          <p:cNvPr id="1026" name="Picture 2" descr="C:\Users\chenowet\Pictures\Kan p 98 Tbl 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4993"/>
            <a:ext cx="6553200" cy="30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810</Words>
  <Application>Microsoft Office PowerPoint</Application>
  <PresentationFormat>On-screen Show (4:3)</PresentationFormat>
  <Paragraphs>148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Software Quality Metrics</vt:lpstr>
      <vt:lpstr>How do we know if it’s “quality”?</vt:lpstr>
      <vt:lpstr>ANSI 982.2</vt:lpstr>
      <vt:lpstr>Can we compare?</vt:lpstr>
      <vt:lpstr>Can we even compare LOC?</vt:lpstr>
      <vt:lpstr>How about this question?</vt:lpstr>
      <vt:lpstr>The customer doesn’t care!</vt:lpstr>
      <vt:lpstr>How about function points?</vt:lpstr>
      <vt:lpstr>Problems per user-month (PUM)</vt:lpstr>
      <vt:lpstr>Customer Satisfaction Metrics</vt:lpstr>
      <vt:lpstr>Customer Sat</vt:lpstr>
      <vt:lpstr>Relative scope of the 3 metrics</vt:lpstr>
      <vt:lpstr>Study of quality processes</vt:lpstr>
      <vt:lpstr>In software, can track in all phases</vt:lpstr>
      <vt:lpstr>Looking at it in a good way…</vt:lpstr>
      <vt:lpstr>Maintenance – worth measuring</vt:lpstr>
      <vt:lpstr>Fix backlog</vt:lpstr>
      <vt:lpstr>Fix response time / responsiveness</vt:lpstr>
      <vt:lpstr>Fix quality</vt:lpstr>
      <vt:lpstr>Company “metrics programs”</vt:lpstr>
      <vt:lpstr>Collecting data</vt:lpstr>
      <vt:lpstr>So, what do you use?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Quality Metrics</dc:title>
  <dc:creator>Steve Chenoweth</dc:creator>
  <cp:lastModifiedBy>Windows User</cp:lastModifiedBy>
  <cp:revision>15</cp:revision>
  <dcterms:created xsi:type="dcterms:W3CDTF">2006-08-16T00:00:00Z</dcterms:created>
  <dcterms:modified xsi:type="dcterms:W3CDTF">2014-03-23T04:32:03Z</dcterms:modified>
</cp:coreProperties>
</file>